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58" r:id="rId3"/>
    <p:sldId id="259" r:id="rId4"/>
    <p:sldId id="277" r:id="rId5"/>
    <p:sldId id="278" r:id="rId6"/>
    <p:sldId id="315" r:id="rId7"/>
    <p:sldId id="317" r:id="rId8"/>
    <p:sldId id="260" r:id="rId9"/>
    <p:sldId id="261" r:id="rId10"/>
    <p:sldId id="262" r:id="rId11"/>
    <p:sldId id="323" r:id="rId12"/>
    <p:sldId id="318" r:id="rId13"/>
    <p:sldId id="263" r:id="rId14"/>
    <p:sldId id="264" r:id="rId15"/>
    <p:sldId id="310" r:id="rId16"/>
    <p:sldId id="316" r:id="rId17"/>
    <p:sldId id="311" r:id="rId18"/>
    <p:sldId id="280" r:id="rId19"/>
    <p:sldId id="314" r:id="rId20"/>
    <p:sldId id="325" r:id="rId21"/>
    <p:sldId id="281" r:id="rId22"/>
    <p:sldId id="319" r:id="rId23"/>
    <p:sldId id="322" r:id="rId24"/>
    <p:sldId id="320" r:id="rId25"/>
    <p:sldId id="321" r:id="rId26"/>
    <p:sldId id="324" r:id="rId27"/>
    <p:sldId id="282" r:id="rId28"/>
    <p:sldId id="283" r:id="rId29"/>
    <p:sldId id="266" r:id="rId30"/>
    <p:sldId id="265" r:id="rId31"/>
    <p:sldId id="284" r:id="rId32"/>
    <p:sldId id="267" r:id="rId33"/>
    <p:sldId id="268" r:id="rId34"/>
    <p:sldId id="269" r:id="rId35"/>
    <p:sldId id="312" r:id="rId36"/>
    <p:sldId id="270" r:id="rId37"/>
    <p:sldId id="271" r:id="rId38"/>
    <p:sldId id="272" r:id="rId39"/>
    <p:sldId id="273" r:id="rId40"/>
    <p:sldId id="274" r:id="rId41"/>
    <p:sldId id="275" r:id="rId42"/>
    <p:sldId id="313" r:id="rId43"/>
    <p:sldId id="285" r:id="rId44"/>
    <p:sldId id="308" r:id="rId45"/>
    <p:sldId id="309" r:id="rId46"/>
    <p:sldId id="276" r:id="rId47"/>
    <p:sldId id="2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3"/>
    <p:restoredTop sz="94637"/>
  </p:normalViewPr>
  <p:slideViewPr>
    <p:cSldViewPr snapToGrid="0" snapToObjects="1">
      <p:cViewPr varScale="1">
        <p:scale>
          <a:sx n="179" d="100"/>
          <a:sy n="179" d="100"/>
        </p:scale>
        <p:origin x="216" y="10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8552-AD72-324C-8FD3-9E339A55F438}" type="datetimeFigureOut">
              <a:rPr lang="en-US" smtClean="0"/>
              <a:t>8/26/23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09EE2-1169-464B-A7BC-F2E17A929129}" type="slidenum">
              <a:rPr lang="en-US" smtClean="0"/>
              <a:t>‹#›</a:t>
            </a:fld>
            <a:endParaRPr lang="en-US"/>
          </a:p>
        </p:txBody>
      </p:sp>
    </p:spTree>
    <p:extLst>
      <p:ext uri="{BB962C8B-B14F-4D97-AF65-F5344CB8AC3E}">
        <p14:creationId xmlns:p14="http://schemas.microsoft.com/office/powerpoint/2010/main" val="12498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78A-903F-1C42-9A56-1522EE424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FA50-7A9E-A248-97BF-6797123D0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041A5-2A13-C445-BB89-CFBD72612794}"/>
              </a:ext>
            </a:extLst>
          </p:cNvPr>
          <p:cNvSpPr>
            <a:spLocks noGrp="1"/>
          </p:cNvSpPr>
          <p:nvPr>
            <p:ph type="dt" sz="half" idx="10"/>
          </p:nvPr>
        </p:nvSpPr>
        <p:spPr/>
        <p:txBody>
          <a:bodyPr/>
          <a:lstStyle/>
          <a:p>
            <a:fld id="{D7358AF3-F0CB-F54B-81E0-7F8BC40E259F}" type="datetime1">
              <a:rPr lang="en-US" smtClean="0"/>
              <a:t>8/26/23</a:t>
            </a:fld>
            <a:endParaRPr lang="en-US"/>
          </a:p>
        </p:txBody>
      </p:sp>
      <p:sp>
        <p:nvSpPr>
          <p:cNvPr id="5" name="Footer Placeholder 4">
            <a:extLst>
              <a:ext uri="{FF2B5EF4-FFF2-40B4-BE49-F238E27FC236}">
                <a16:creationId xmlns:a16="http://schemas.microsoft.com/office/drawing/2014/main" id="{722A10F1-CD69-0846-9536-FF357445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9B75-BC9F-1B4A-94D8-807D95DA73FA}"/>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51157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5C56-5196-E042-AB78-48D53CF36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09D1A-85DF-E240-8F81-218BEF4840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4471A-FA8C-A44D-8318-82CB96928A7A}"/>
              </a:ext>
            </a:extLst>
          </p:cNvPr>
          <p:cNvSpPr>
            <a:spLocks noGrp="1"/>
          </p:cNvSpPr>
          <p:nvPr>
            <p:ph type="dt" sz="half" idx="10"/>
          </p:nvPr>
        </p:nvSpPr>
        <p:spPr/>
        <p:txBody>
          <a:bodyPr/>
          <a:lstStyle/>
          <a:p>
            <a:fld id="{C0C7DDDE-168A-4141-A1AD-4206518E756F}" type="datetime1">
              <a:rPr lang="en-US" smtClean="0"/>
              <a:t>8/26/23</a:t>
            </a:fld>
            <a:endParaRPr lang="en-US"/>
          </a:p>
        </p:txBody>
      </p:sp>
      <p:sp>
        <p:nvSpPr>
          <p:cNvPr id="5" name="Footer Placeholder 4">
            <a:extLst>
              <a:ext uri="{FF2B5EF4-FFF2-40B4-BE49-F238E27FC236}">
                <a16:creationId xmlns:a16="http://schemas.microsoft.com/office/drawing/2014/main" id="{8EAB2F49-1938-2640-97E3-046E9AA5C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B9CE-E9ED-0C42-B845-EA13EF957E7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668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8EFA-E1B7-754A-8CE1-B7DC7B699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5822A-E942-724F-A31D-F312D92161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155F-7160-C741-8A38-D63A505E30F2}"/>
              </a:ext>
            </a:extLst>
          </p:cNvPr>
          <p:cNvSpPr>
            <a:spLocks noGrp="1"/>
          </p:cNvSpPr>
          <p:nvPr>
            <p:ph type="dt" sz="half" idx="10"/>
          </p:nvPr>
        </p:nvSpPr>
        <p:spPr/>
        <p:txBody>
          <a:bodyPr/>
          <a:lstStyle/>
          <a:p>
            <a:fld id="{A089B73C-FA8B-C44B-91C3-1017C59C43FA}" type="datetime1">
              <a:rPr lang="en-US" smtClean="0"/>
              <a:t>8/26/23</a:t>
            </a:fld>
            <a:endParaRPr lang="en-US"/>
          </a:p>
        </p:txBody>
      </p:sp>
      <p:sp>
        <p:nvSpPr>
          <p:cNvPr id="5" name="Footer Placeholder 4">
            <a:extLst>
              <a:ext uri="{FF2B5EF4-FFF2-40B4-BE49-F238E27FC236}">
                <a16:creationId xmlns:a16="http://schemas.microsoft.com/office/drawing/2014/main" id="{144A5525-63E0-644D-8DB9-18CFF79D5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106BD-F24F-F34A-86F7-647F3424885C}"/>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139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0E8-0C72-DC4E-BF01-38112B77E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1EBC5-87F9-DC4A-BD03-E446374D95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3E93-6A4E-0543-9B21-54D4B9C5044E}"/>
              </a:ext>
            </a:extLst>
          </p:cNvPr>
          <p:cNvSpPr>
            <a:spLocks noGrp="1"/>
          </p:cNvSpPr>
          <p:nvPr>
            <p:ph type="dt" sz="half" idx="10"/>
          </p:nvPr>
        </p:nvSpPr>
        <p:spPr/>
        <p:txBody>
          <a:bodyPr/>
          <a:lstStyle/>
          <a:p>
            <a:fld id="{E67F9C38-C08F-3140-AB3D-C42EAFEF9698}" type="datetime1">
              <a:rPr lang="en-US" smtClean="0"/>
              <a:t>8/26/23</a:t>
            </a:fld>
            <a:endParaRPr lang="en-US"/>
          </a:p>
        </p:txBody>
      </p:sp>
      <p:sp>
        <p:nvSpPr>
          <p:cNvPr id="5" name="Footer Placeholder 4">
            <a:extLst>
              <a:ext uri="{FF2B5EF4-FFF2-40B4-BE49-F238E27FC236}">
                <a16:creationId xmlns:a16="http://schemas.microsoft.com/office/drawing/2014/main" id="{8BF98C7F-ABD0-7E4E-BBA3-53C51468B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D7C52-2032-EB4C-A496-FA120403686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12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5867-F25B-1D4D-8E31-C5BED1A2D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D86FD-CB77-174F-9CDB-A2ED9D4A4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FD92C-59D0-BC4F-BB46-A4A54A1784F9}"/>
              </a:ext>
            </a:extLst>
          </p:cNvPr>
          <p:cNvSpPr>
            <a:spLocks noGrp="1"/>
          </p:cNvSpPr>
          <p:nvPr>
            <p:ph type="dt" sz="half" idx="10"/>
          </p:nvPr>
        </p:nvSpPr>
        <p:spPr/>
        <p:txBody>
          <a:bodyPr/>
          <a:lstStyle/>
          <a:p>
            <a:fld id="{A39814F7-02B6-1B40-A9C8-2766AC477CE7}" type="datetime1">
              <a:rPr lang="en-US" smtClean="0"/>
              <a:t>8/26/23</a:t>
            </a:fld>
            <a:endParaRPr lang="en-US"/>
          </a:p>
        </p:txBody>
      </p:sp>
      <p:sp>
        <p:nvSpPr>
          <p:cNvPr id="5" name="Footer Placeholder 4">
            <a:extLst>
              <a:ext uri="{FF2B5EF4-FFF2-40B4-BE49-F238E27FC236}">
                <a16:creationId xmlns:a16="http://schemas.microsoft.com/office/drawing/2014/main" id="{880AD891-BEB8-794A-AB55-FD76E9B74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12EC7-ED56-E94D-A2BB-73C711ADDE0E}"/>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530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279A-7907-7B41-B4C3-B2B9DA15F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9FCA3-300C-A146-AE1A-49FD59DBF1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6D5D1-D235-5642-89B1-65676938C2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2949E-D906-F749-A4A7-D8BE1C68CCBF}"/>
              </a:ext>
            </a:extLst>
          </p:cNvPr>
          <p:cNvSpPr>
            <a:spLocks noGrp="1"/>
          </p:cNvSpPr>
          <p:nvPr>
            <p:ph type="dt" sz="half" idx="10"/>
          </p:nvPr>
        </p:nvSpPr>
        <p:spPr/>
        <p:txBody>
          <a:bodyPr/>
          <a:lstStyle/>
          <a:p>
            <a:fld id="{32D1EB37-ACF3-644A-A6FD-A28CB0F34E4C}" type="datetime1">
              <a:rPr lang="en-US" smtClean="0"/>
              <a:t>8/26/23</a:t>
            </a:fld>
            <a:endParaRPr lang="en-US"/>
          </a:p>
        </p:txBody>
      </p:sp>
      <p:sp>
        <p:nvSpPr>
          <p:cNvPr id="6" name="Footer Placeholder 5">
            <a:extLst>
              <a:ext uri="{FF2B5EF4-FFF2-40B4-BE49-F238E27FC236}">
                <a16:creationId xmlns:a16="http://schemas.microsoft.com/office/drawing/2014/main" id="{5702B051-091A-1C45-9723-68E7FA6F8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44397-EAB5-3841-BBDE-7CE9A8AF4A47}"/>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06853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8787-9AA1-484D-A758-80E618FBE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1256A-4B66-2A4C-86C4-677825C9B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A68A4A-CE06-2746-A40F-080D9AC78E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B9F626-CA79-BB4D-8CDE-5AB37ABD8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49714-F932-E145-AA1B-1B75999943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9C1C8E-8D41-3C4A-AA3B-09B0A0A45019}"/>
              </a:ext>
            </a:extLst>
          </p:cNvPr>
          <p:cNvSpPr>
            <a:spLocks noGrp="1"/>
          </p:cNvSpPr>
          <p:nvPr>
            <p:ph type="dt" sz="half" idx="10"/>
          </p:nvPr>
        </p:nvSpPr>
        <p:spPr/>
        <p:txBody>
          <a:bodyPr/>
          <a:lstStyle/>
          <a:p>
            <a:fld id="{719B4240-A159-F64D-8233-BFCA0B3B2CB9}" type="datetime1">
              <a:rPr lang="en-US" smtClean="0"/>
              <a:t>8/26/23</a:t>
            </a:fld>
            <a:endParaRPr lang="en-US"/>
          </a:p>
        </p:txBody>
      </p:sp>
      <p:sp>
        <p:nvSpPr>
          <p:cNvPr id="8" name="Footer Placeholder 7">
            <a:extLst>
              <a:ext uri="{FF2B5EF4-FFF2-40B4-BE49-F238E27FC236}">
                <a16:creationId xmlns:a16="http://schemas.microsoft.com/office/drawing/2014/main" id="{F2947C2A-B7F5-E24B-920A-9455A7435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3C06A-1863-5E4C-90AE-239AC518B840}"/>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417914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B5B1-5362-7946-B036-2670E0AAA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EE723-C8F6-9341-A7DF-AA88A80250B1}"/>
              </a:ext>
            </a:extLst>
          </p:cNvPr>
          <p:cNvSpPr>
            <a:spLocks noGrp="1"/>
          </p:cNvSpPr>
          <p:nvPr>
            <p:ph type="dt" sz="half" idx="10"/>
          </p:nvPr>
        </p:nvSpPr>
        <p:spPr/>
        <p:txBody>
          <a:bodyPr/>
          <a:lstStyle/>
          <a:p>
            <a:fld id="{69E431A3-B2A0-4448-8459-1E863B183A31}" type="datetime1">
              <a:rPr lang="en-US" smtClean="0"/>
              <a:t>8/26/23</a:t>
            </a:fld>
            <a:endParaRPr lang="en-US"/>
          </a:p>
        </p:txBody>
      </p:sp>
      <p:sp>
        <p:nvSpPr>
          <p:cNvPr id="4" name="Footer Placeholder 3">
            <a:extLst>
              <a:ext uri="{FF2B5EF4-FFF2-40B4-BE49-F238E27FC236}">
                <a16:creationId xmlns:a16="http://schemas.microsoft.com/office/drawing/2014/main" id="{5A588F71-18BF-4748-8861-213BA2419A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2AE61-F7F0-A946-A4CB-6285322DC2E9}"/>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20017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75B7-3B3E-CE44-9366-BE5063028FC2}"/>
              </a:ext>
            </a:extLst>
          </p:cNvPr>
          <p:cNvSpPr>
            <a:spLocks noGrp="1"/>
          </p:cNvSpPr>
          <p:nvPr>
            <p:ph type="dt" sz="half" idx="10"/>
          </p:nvPr>
        </p:nvSpPr>
        <p:spPr/>
        <p:txBody>
          <a:bodyPr/>
          <a:lstStyle/>
          <a:p>
            <a:fld id="{37069B22-FA62-8942-AE1B-416D27F4F905}" type="datetime1">
              <a:rPr lang="en-US" smtClean="0"/>
              <a:t>8/26/23</a:t>
            </a:fld>
            <a:endParaRPr lang="en-US"/>
          </a:p>
        </p:txBody>
      </p:sp>
      <p:sp>
        <p:nvSpPr>
          <p:cNvPr id="3" name="Footer Placeholder 2">
            <a:extLst>
              <a:ext uri="{FF2B5EF4-FFF2-40B4-BE49-F238E27FC236}">
                <a16:creationId xmlns:a16="http://schemas.microsoft.com/office/drawing/2014/main" id="{12D4DD65-001A-654D-889A-971F37F9FB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A08-0787-7845-AF1E-E94AB6BF08D5}"/>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16365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58D8-B69E-7B4A-8A7F-BA5143049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986C6-4889-8843-8DAF-C1B3845E2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47BDF-E347-9B40-84E3-4FDBB78B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942DE-99EE-5544-A992-3FB85332BF55}"/>
              </a:ext>
            </a:extLst>
          </p:cNvPr>
          <p:cNvSpPr>
            <a:spLocks noGrp="1"/>
          </p:cNvSpPr>
          <p:nvPr>
            <p:ph type="dt" sz="half" idx="10"/>
          </p:nvPr>
        </p:nvSpPr>
        <p:spPr/>
        <p:txBody>
          <a:bodyPr/>
          <a:lstStyle/>
          <a:p>
            <a:fld id="{1F71918C-AAD5-1F4A-ABF9-E1D6F1AFAAE2}" type="datetime1">
              <a:rPr lang="en-US" smtClean="0"/>
              <a:t>8/26/23</a:t>
            </a:fld>
            <a:endParaRPr lang="en-US"/>
          </a:p>
        </p:txBody>
      </p:sp>
      <p:sp>
        <p:nvSpPr>
          <p:cNvPr id="6" name="Footer Placeholder 5">
            <a:extLst>
              <a:ext uri="{FF2B5EF4-FFF2-40B4-BE49-F238E27FC236}">
                <a16:creationId xmlns:a16="http://schemas.microsoft.com/office/drawing/2014/main" id="{5BEB67BA-53E9-F84C-9883-C2472EE3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669F3-E687-3C4F-B796-E7987EBBE4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280340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DE7-25E4-C848-8C62-799A812A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84197-81F6-804D-9611-0352B5176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DA963-1B5D-0542-8319-3262EF497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A681B-BFB3-C84A-9F8C-2767AD4C8F2F}"/>
              </a:ext>
            </a:extLst>
          </p:cNvPr>
          <p:cNvSpPr>
            <a:spLocks noGrp="1"/>
          </p:cNvSpPr>
          <p:nvPr>
            <p:ph type="dt" sz="half" idx="10"/>
          </p:nvPr>
        </p:nvSpPr>
        <p:spPr/>
        <p:txBody>
          <a:bodyPr/>
          <a:lstStyle/>
          <a:p>
            <a:fld id="{69133EB3-E937-EF4E-976C-AB2547883EA7}" type="datetime1">
              <a:rPr lang="en-US" smtClean="0"/>
              <a:t>8/26/23</a:t>
            </a:fld>
            <a:endParaRPr lang="en-US"/>
          </a:p>
        </p:txBody>
      </p:sp>
      <p:sp>
        <p:nvSpPr>
          <p:cNvPr id="6" name="Footer Placeholder 5">
            <a:extLst>
              <a:ext uri="{FF2B5EF4-FFF2-40B4-BE49-F238E27FC236}">
                <a16:creationId xmlns:a16="http://schemas.microsoft.com/office/drawing/2014/main" id="{D3C3CD38-848C-C149-BEFF-131AE8B9A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0E3F2-901A-7C47-8902-65741F9CAA8D}"/>
              </a:ext>
            </a:extLst>
          </p:cNvPr>
          <p:cNvSpPr>
            <a:spLocks noGrp="1"/>
          </p:cNvSpPr>
          <p:nvPr>
            <p:ph type="sldNum" sz="quarter" idx="12"/>
          </p:nvPr>
        </p:nvSpPr>
        <p:spPr/>
        <p:txBody>
          <a:bodyPr/>
          <a:lstStyle/>
          <a:p>
            <a:fld id="{1DE4C417-D63F-5947-9F49-F0288A7D2840}" type="slidenum">
              <a:rPr lang="en-US" smtClean="0"/>
              <a:t>‹#›</a:t>
            </a:fld>
            <a:endParaRPr lang="en-US"/>
          </a:p>
        </p:txBody>
      </p:sp>
    </p:spTree>
    <p:extLst>
      <p:ext uri="{BB962C8B-B14F-4D97-AF65-F5344CB8AC3E}">
        <p14:creationId xmlns:p14="http://schemas.microsoft.com/office/powerpoint/2010/main" val="33047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7DF12-4493-974B-9372-FE23985F9F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607CB2-76B1-3847-A794-514D9F642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6CB-CABD-AB40-8B37-83DA8E2E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5AFE5-F1D3-A64D-AE55-FA0FF6926E8C}" type="datetime1">
              <a:rPr lang="en-US" smtClean="0"/>
              <a:t>8/26/23</a:t>
            </a:fld>
            <a:endParaRPr lang="en-US"/>
          </a:p>
        </p:txBody>
      </p:sp>
      <p:sp>
        <p:nvSpPr>
          <p:cNvPr id="5" name="Footer Placeholder 4">
            <a:extLst>
              <a:ext uri="{FF2B5EF4-FFF2-40B4-BE49-F238E27FC236}">
                <a16:creationId xmlns:a16="http://schemas.microsoft.com/office/drawing/2014/main" id="{842BEBFB-68AB-444E-A722-FEA66B0BF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5C186-001C-FA46-B3D6-C2F09E747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4C417-D63F-5947-9F49-F0288A7D2840}" type="slidenum">
              <a:rPr lang="en-US" smtClean="0"/>
              <a:t>‹#›</a:t>
            </a:fld>
            <a:endParaRPr lang="en-US"/>
          </a:p>
        </p:txBody>
      </p:sp>
    </p:spTree>
    <p:extLst>
      <p:ext uri="{BB962C8B-B14F-4D97-AF65-F5344CB8AC3E}">
        <p14:creationId xmlns:p14="http://schemas.microsoft.com/office/powerpoint/2010/main" val="368326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Mott_transi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m2.tum.de/en/frm2/secondary-sources/positron-source/" TargetMode="External"/><Relationship Id="rId2" Type="http://schemas.openxmlformats.org/officeDocument/2006/relationships/image" Target="../media/image24.tiff"/><Relationship Id="rId1" Type="http://schemas.openxmlformats.org/officeDocument/2006/relationships/slideLayout" Target="../slideLayouts/slideLayout1.xml"/><Relationship Id="rId6" Type="http://schemas.openxmlformats.org/officeDocument/2006/relationships/hyperlink" Target="https://en.wikipedia.org/wiki/Electron&#8211;positron_annihilation"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tiff"/><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ChEThermoBeaucage/Elliot%20Lira%20Introductory_Chemical_Engineering_Thermo.p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2A5F4C-8D2B-A547-8510-48A706C58A7A}"/>
              </a:ext>
            </a:extLst>
          </p:cNvPr>
          <p:cNvSpPr txBox="1"/>
          <p:nvPr/>
        </p:nvSpPr>
        <p:spPr>
          <a:xfrm>
            <a:off x="4501258" y="257167"/>
            <a:ext cx="2852063"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Systems</a:t>
            </a:r>
          </a:p>
        </p:txBody>
      </p:sp>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50"/>
            <a:ext cx="2743200" cy="365125"/>
          </a:xfrm>
        </p:spPr>
        <p:txBody>
          <a:bodyPr/>
          <a:lstStyle/>
          <a:p>
            <a:fld id="{1DE4C417-D63F-5947-9F49-F0288A7D2840}"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1A7EF63-8AEC-FC40-8B0D-04E60B82622E}"/>
              </a:ext>
            </a:extLst>
          </p:cNvPr>
          <p:cNvSpPr txBox="1"/>
          <p:nvPr/>
        </p:nvSpPr>
        <p:spPr>
          <a:xfrm>
            <a:off x="1245119" y="1535632"/>
            <a:ext cx="240341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First Order Transition</a:t>
            </a:r>
          </a:p>
        </p:txBody>
      </p:sp>
      <p:pic>
        <p:nvPicPr>
          <p:cNvPr id="3" name="Picture 2">
            <a:extLst>
              <a:ext uri="{FF2B5EF4-FFF2-40B4-BE49-F238E27FC236}">
                <a16:creationId xmlns:a16="http://schemas.microsoft.com/office/drawing/2014/main" id="{6EFBE500-A59E-314C-8E1C-8E75C1C5D10D}"/>
              </a:ext>
            </a:extLst>
          </p:cNvPr>
          <p:cNvPicPr>
            <a:picLocks noChangeAspect="1"/>
          </p:cNvPicPr>
          <p:nvPr/>
        </p:nvPicPr>
        <p:blipFill>
          <a:blip r:embed="rId2"/>
          <a:stretch>
            <a:fillRect/>
          </a:stretch>
        </p:blipFill>
        <p:spPr>
          <a:xfrm>
            <a:off x="4695011" y="1280981"/>
            <a:ext cx="7197540" cy="4564294"/>
          </a:xfrm>
          <a:prstGeom prst="rect">
            <a:avLst/>
          </a:prstGeom>
        </p:spPr>
      </p:pic>
      <p:sp>
        <p:nvSpPr>
          <p:cNvPr id="7" name="TextBox 6">
            <a:extLst>
              <a:ext uri="{FF2B5EF4-FFF2-40B4-BE49-F238E27FC236}">
                <a16:creationId xmlns:a16="http://schemas.microsoft.com/office/drawing/2014/main" id="{A46B4584-EA39-A54C-84F6-145EF8E97953}"/>
              </a:ext>
            </a:extLst>
          </p:cNvPr>
          <p:cNvSpPr txBox="1"/>
          <p:nvPr/>
        </p:nvSpPr>
        <p:spPr>
          <a:xfrm>
            <a:off x="434096" y="2253953"/>
            <a:ext cx="4260915"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Gibbs Free Energy is the same for water and ice at 0°C.  Slope is different,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a:t>
            </a:r>
          </a:p>
          <a:p>
            <a:r>
              <a:rPr lang="en-US" dirty="0">
                <a:latin typeface="Times New Roman" panose="02020603050405020304" pitchFamily="18" charset="0"/>
                <a:cs typeface="Times New Roman" panose="02020603050405020304" pitchFamily="18" charset="0"/>
              </a:rPr>
              <a:t>There is an enthalpy of fusion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and an entropy change on melting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These balance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 0.  </a:t>
            </a:r>
          </a:p>
          <a:p>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There is a change in the slope of the H vs. T plot at the melting point.  Ice holds less heat than water.</a:t>
            </a:r>
            <a:endParaRPr lang="en-US"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A8F535E-457F-8A4C-A237-5537C4E40803}"/>
              </a:ext>
            </a:extLst>
          </p:cNvPr>
          <p:cNvSpPr txBox="1"/>
          <p:nvPr/>
        </p:nvSpPr>
        <p:spPr>
          <a:xfrm>
            <a:off x="1284169" y="4818933"/>
            <a:ext cx="2325317" cy="646331"/>
          </a:xfrm>
          <a:prstGeom prst="rect">
            <a:avLst/>
          </a:prstGeom>
          <a:noFill/>
        </p:spPr>
        <p:txBody>
          <a:bodyPr wrap="none" rtlCol="0">
            <a:spAutoFit/>
          </a:bodyPr>
          <a:lstStyle/>
          <a:p>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G</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f</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S</a:t>
            </a:r>
            <a:r>
              <a:rPr lang="en-US" baseline="-25000" dirty="0" err="1">
                <a:latin typeface="Times New Roman" panose="02020603050405020304" pitchFamily="18" charset="0"/>
                <a:cs typeface="Times New Roman" panose="02020603050405020304" pitchFamily="18" charset="0"/>
              </a:rPr>
              <a:t>f</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6159F11-0054-CA4E-949F-CC374F54E9F6}"/>
              </a:ext>
            </a:extLst>
          </p:cNvPr>
          <p:cNvSpPr txBox="1"/>
          <p:nvPr/>
        </p:nvSpPr>
        <p:spPr>
          <a:xfrm>
            <a:off x="7137070" y="5987018"/>
            <a:ext cx="174714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Mott Transition</a:t>
            </a:r>
          </a:p>
        </p:txBody>
      </p:sp>
      <p:sp>
        <p:nvSpPr>
          <p:cNvPr id="9" name="TextBox 8">
            <a:extLst>
              <a:ext uri="{FF2B5EF4-FFF2-40B4-BE49-F238E27FC236}">
                <a16:creationId xmlns:a16="http://schemas.microsoft.com/office/drawing/2014/main" id="{8C82E5A3-E912-B04B-912C-EDB44D4A51A7}"/>
              </a:ext>
            </a:extLst>
          </p:cNvPr>
          <p:cNvSpPr txBox="1"/>
          <p:nvPr/>
        </p:nvSpPr>
        <p:spPr>
          <a:xfrm>
            <a:off x="6042459" y="6313427"/>
            <a:ext cx="45026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3"/>
              </a:rPr>
              <a:t>https://</a:t>
            </a:r>
            <a:r>
              <a:rPr lang="en-US" dirty="0" err="1">
                <a:latin typeface="Times New Roman" panose="02020603050405020304" pitchFamily="18" charset="0"/>
                <a:cs typeface="Times New Roman" panose="02020603050405020304" pitchFamily="18" charset="0"/>
                <a:hlinkClick r:id="rId3"/>
              </a:rPr>
              <a:t>en.wikipedia.org</a:t>
            </a:r>
            <a:r>
              <a:rPr lang="en-US" dirty="0">
                <a:latin typeface="Times New Roman" panose="02020603050405020304" pitchFamily="18" charset="0"/>
                <a:cs typeface="Times New Roman" panose="02020603050405020304" pitchFamily="18" charset="0"/>
                <a:hlinkClick r:id="rId3"/>
              </a:rPr>
              <a:t>/wiki/</a:t>
            </a:r>
            <a:r>
              <a:rPr lang="en-US" dirty="0" err="1">
                <a:latin typeface="Times New Roman" panose="02020603050405020304" pitchFamily="18" charset="0"/>
                <a:cs typeface="Times New Roman" panose="02020603050405020304" pitchFamily="18" charset="0"/>
                <a:hlinkClick r:id="rId3"/>
              </a:rPr>
              <a:t>Mott_transition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6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10</a:t>
            </a:fld>
            <a:endParaRPr lang="en-US"/>
          </a:p>
        </p:txBody>
      </p:sp>
      <p:sp>
        <p:nvSpPr>
          <p:cNvPr id="2" name="TextBox 1">
            <a:extLst>
              <a:ext uri="{FF2B5EF4-FFF2-40B4-BE49-F238E27FC236}">
                <a16:creationId xmlns:a16="http://schemas.microsoft.com/office/drawing/2014/main" id="{3616A101-9866-B340-B9F0-B083F4DCD82A}"/>
              </a:ext>
            </a:extLst>
          </p:cNvPr>
          <p:cNvSpPr txBox="1"/>
          <p:nvPr/>
        </p:nvSpPr>
        <p:spPr>
          <a:xfrm>
            <a:off x="3452884" y="-27298"/>
            <a:ext cx="5705729"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Consider absorption of a gas on a surface</a:t>
            </a:r>
          </a:p>
          <a:p>
            <a:r>
              <a:rPr lang="en-US" b="1" dirty="0">
                <a:latin typeface="Times New Roman" panose="02020603050405020304" pitchFamily="18" charset="0"/>
                <a:cs typeface="Times New Roman" panose="02020603050405020304" pitchFamily="18" charset="0"/>
              </a:rPr>
              <a:t>First order transition from a vapor to an absorbed layer</a:t>
            </a:r>
          </a:p>
        </p:txBody>
      </p:sp>
      <p:grpSp>
        <p:nvGrpSpPr>
          <p:cNvPr id="5" name="Group 4">
            <a:extLst>
              <a:ext uri="{FF2B5EF4-FFF2-40B4-BE49-F238E27FC236}">
                <a16:creationId xmlns:a16="http://schemas.microsoft.com/office/drawing/2014/main" id="{4C6011D4-5F29-F24B-8949-17716AA00D9A}"/>
              </a:ext>
            </a:extLst>
          </p:cNvPr>
          <p:cNvGrpSpPr/>
          <p:nvPr/>
        </p:nvGrpSpPr>
        <p:grpSpPr>
          <a:xfrm>
            <a:off x="412750" y="948704"/>
            <a:ext cx="5001535" cy="1484489"/>
            <a:chOff x="412750" y="1917700"/>
            <a:chExt cx="5001535" cy="1484489"/>
          </a:xfrm>
        </p:grpSpPr>
        <p:pic>
          <p:nvPicPr>
            <p:cNvPr id="3" name="Picture 2">
              <a:extLst>
                <a:ext uri="{FF2B5EF4-FFF2-40B4-BE49-F238E27FC236}">
                  <a16:creationId xmlns:a16="http://schemas.microsoft.com/office/drawing/2014/main" id="{BECC48C3-2E56-3C45-8FB6-875C5A376D7B}"/>
                </a:ext>
              </a:extLst>
            </p:cNvPr>
            <p:cNvPicPr>
              <a:picLocks noChangeAspect="1"/>
            </p:cNvPicPr>
            <p:nvPr/>
          </p:nvPicPr>
          <p:blipFill>
            <a:blip r:embed="rId2"/>
            <a:stretch>
              <a:fillRect/>
            </a:stretch>
          </p:blipFill>
          <p:spPr>
            <a:xfrm>
              <a:off x="412750" y="1917700"/>
              <a:ext cx="4595978" cy="1222171"/>
            </a:xfrm>
            <a:prstGeom prst="rect">
              <a:avLst/>
            </a:prstGeom>
          </p:spPr>
        </p:pic>
        <p:pic>
          <p:nvPicPr>
            <p:cNvPr id="4" name="Picture 3">
              <a:extLst>
                <a:ext uri="{FF2B5EF4-FFF2-40B4-BE49-F238E27FC236}">
                  <a16:creationId xmlns:a16="http://schemas.microsoft.com/office/drawing/2014/main" id="{46621BCC-C9AB-4347-8234-AC03F6F8C438}"/>
                </a:ext>
              </a:extLst>
            </p:cNvPr>
            <p:cNvPicPr>
              <a:picLocks noChangeAspect="1"/>
            </p:cNvPicPr>
            <p:nvPr/>
          </p:nvPicPr>
          <p:blipFill>
            <a:blip r:embed="rId3"/>
            <a:stretch>
              <a:fillRect/>
            </a:stretch>
          </p:blipFill>
          <p:spPr>
            <a:xfrm>
              <a:off x="412750" y="3148758"/>
              <a:ext cx="5001535" cy="253431"/>
            </a:xfrm>
            <a:prstGeom prst="rect">
              <a:avLst/>
            </a:prstGeom>
          </p:spPr>
        </p:pic>
      </p:grpSp>
      <p:sp>
        <p:nvSpPr>
          <p:cNvPr id="7" name="TextBox 6">
            <a:extLst>
              <a:ext uri="{FF2B5EF4-FFF2-40B4-BE49-F238E27FC236}">
                <a16:creationId xmlns:a16="http://schemas.microsoft.com/office/drawing/2014/main" id="{1964C925-D75F-E845-AB96-A3D42E336DED}"/>
              </a:ext>
            </a:extLst>
          </p:cNvPr>
          <p:cNvSpPr txBox="1"/>
          <p:nvPr/>
        </p:nvSpPr>
        <p:spPr>
          <a:xfrm flipH="1">
            <a:off x="6391928" y="723666"/>
            <a:ext cx="380295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Find the equilibrium pressure and temperature for a monolayer of absorbed hydrogen on a mesoporous carbon storage material</a:t>
            </a:r>
          </a:p>
        </p:txBody>
      </p:sp>
      <p:pic>
        <p:nvPicPr>
          <p:cNvPr id="8" name="Picture 7">
            <a:extLst>
              <a:ext uri="{FF2B5EF4-FFF2-40B4-BE49-F238E27FC236}">
                <a16:creationId xmlns:a16="http://schemas.microsoft.com/office/drawing/2014/main" id="{82C02F94-7AF6-E649-AE72-ED795A5035AD}"/>
              </a:ext>
            </a:extLst>
          </p:cNvPr>
          <p:cNvPicPr>
            <a:picLocks noChangeAspect="1"/>
          </p:cNvPicPr>
          <p:nvPr/>
        </p:nvPicPr>
        <p:blipFill rotWithShape="1">
          <a:blip r:embed="rId4"/>
          <a:srcRect t="22546"/>
          <a:stretch/>
        </p:blipFill>
        <p:spPr>
          <a:xfrm>
            <a:off x="7934240" y="2246582"/>
            <a:ext cx="1930400" cy="698402"/>
          </a:xfrm>
          <a:prstGeom prst="rect">
            <a:avLst/>
          </a:prstGeom>
        </p:spPr>
      </p:pic>
      <p:sp>
        <p:nvSpPr>
          <p:cNvPr id="9" name="TextBox 8">
            <a:extLst>
              <a:ext uri="{FF2B5EF4-FFF2-40B4-BE49-F238E27FC236}">
                <a16:creationId xmlns:a16="http://schemas.microsoft.com/office/drawing/2014/main" id="{A9AC0DDB-F210-B446-9C0C-A72F97EAC0A8}"/>
              </a:ext>
            </a:extLst>
          </p:cNvPr>
          <p:cNvSpPr txBox="1"/>
          <p:nvPr/>
        </p:nvSpPr>
        <p:spPr>
          <a:xfrm>
            <a:off x="268804" y="2557011"/>
            <a:ext cx="719652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Use Clausius–Clapeyron Equation to determine the enthalpy of absorption</a:t>
            </a:r>
          </a:p>
        </p:txBody>
      </p:sp>
      <p:pic>
        <p:nvPicPr>
          <p:cNvPr id="10" name="Picture 9">
            <a:extLst>
              <a:ext uri="{FF2B5EF4-FFF2-40B4-BE49-F238E27FC236}">
                <a16:creationId xmlns:a16="http://schemas.microsoft.com/office/drawing/2014/main" id="{4433BBBD-38AB-5244-96F1-09681940AF2D}"/>
              </a:ext>
            </a:extLst>
          </p:cNvPr>
          <p:cNvPicPr>
            <a:picLocks noChangeAspect="1"/>
          </p:cNvPicPr>
          <p:nvPr/>
        </p:nvPicPr>
        <p:blipFill>
          <a:blip r:embed="rId5"/>
          <a:stretch>
            <a:fillRect/>
          </a:stretch>
        </p:blipFill>
        <p:spPr>
          <a:xfrm>
            <a:off x="1651380" y="2994459"/>
            <a:ext cx="8543498" cy="3798862"/>
          </a:xfrm>
          <a:prstGeom prst="rect">
            <a:avLst/>
          </a:prstGeom>
        </p:spPr>
      </p:pic>
      <p:sp>
        <p:nvSpPr>
          <p:cNvPr id="11" name="TextBox 10">
            <a:extLst>
              <a:ext uri="{FF2B5EF4-FFF2-40B4-BE49-F238E27FC236}">
                <a16:creationId xmlns:a16="http://schemas.microsoft.com/office/drawing/2014/main" id="{E2162B1B-2D5A-3C91-2A2A-D92A79936CC5}"/>
              </a:ext>
            </a:extLst>
          </p:cNvPr>
          <p:cNvSpPr txBox="1"/>
          <p:nvPr/>
        </p:nvSpPr>
        <p:spPr>
          <a:xfrm>
            <a:off x="1837562" y="5345251"/>
            <a:ext cx="2374048"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G = g H</a:t>
            </a:r>
            <a:r>
              <a:rPr lang="en-US" sz="1400" b="1" baseline="-25000"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Absorbed per kg C</a:t>
            </a:r>
          </a:p>
        </p:txBody>
      </p:sp>
      <p:sp>
        <p:nvSpPr>
          <p:cNvPr id="13" name="TextBox 12">
            <a:extLst>
              <a:ext uri="{FF2B5EF4-FFF2-40B4-BE49-F238E27FC236}">
                <a16:creationId xmlns:a16="http://schemas.microsoft.com/office/drawing/2014/main" id="{7F1FCC1C-36C8-E219-8387-BC3E16752819}"/>
              </a:ext>
            </a:extLst>
          </p:cNvPr>
          <p:cNvSpPr txBox="1"/>
          <p:nvPr/>
        </p:nvSpPr>
        <p:spPr>
          <a:xfrm>
            <a:off x="6911574" y="1935525"/>
            <a:ext cx="2472168" cy="276999"/>
          </a:xfrm>
          <a:prstGeom prst="rect">
            <a:avLst/>
          </a:prstGeom>
          <a:noFill/>
        </p:spPr>
        <p:txBody>
          <a:bodyPr wrap="square">
            <a:spAutoFit/>
          </a:bodyPr>
          <a:lstStyle/>
          <a:p>
            <a:r>
              <a:rPr lang="en-US" sz="1200" dirty="0"/>
              <a:t>ln[</a:t>
            </a:r>
            <a:r>
              <a:rPr lang="en-US" sz="1200" dirty="0" err="1"/>
              <a:t>p</a:t>
            </a:r>
            <a:r>
              <a:rPr lang="en-US" sz="1200" baseline="30000" dirty="0" err="1"/>
              <a:t>Sat</a:t>
            </a:r>
            <a:r>
              <a:rPr lang="en-US" sz="1200" dirty="0"/>
              <a:t>/ </a:t>
            </a:r>
            <a:r>
              <a:rPr lang="en-US" sz="1200" dirty="0" err="1"/>
              <a:t>p</a:t>
            </a:r>
            <a:r>
              <a:rPr lang="en-US" sz="1200" baseline="-25000" dirty="0" err="1"/>
              <a:t>R</a:t>
            </a:r>
            <a:r>
              <a:rPr lang="en-US" sz="1200" baseline="30000" dirty="0" err="1"/>
              <a:t>Sat</a:t>
            </a:r>
            <a:r>
              <a:rPr lang="en-US" sz="1200" dirty="0"/>
              <a:t>] = (-</a:t>
            </a:r>
            <a:r>
              <a:rPr lang="en-US" sz="1200" dirty="0" err="1">
                <a:latin typeface="Symbol" pitchFamily="2" charset="2"/>
              </a:rPr>
              <a:t>D</a:t>
            </a:r>
            <a:r>
              <a:rPr lang="en-US" sz="1200" dirty="0" err="1"/>
              <a:t>H</a:t>
            </a:r>
            <a:r>
              <a:rPr lang="en-US" sz="1200" baseline="-25000" dirty="0" err="1"/>
              <a:t>vap</a:t>
            </a:r>
            <a:r>
              <a:rPr lang="en-US" sz="1200" dirty="0"/>
              <a:t>/R) [1/T – 1/T</a:t>
            </a:r>
            <a:r>
              <a:rPr lang="en-US" sz="1200" baseline="-25000" dirty="0"/>
              <a:t>R</a:t>
            </a:r>
            <a:r>
              <a:rPr lang="en-US" sz="1200" dirty="0"/>
              <a:t>] </a:t>
            </a:r>
          </a:p>
        </p:txBody>
      </p:sp>
    </p:spTree>
    <p:extLst>
      <p:ext uri="{BB962C8B-B14F-4D97-AF65-F5344CB8AC3E}">
        <p14:creationId xmlns:p14="http://schemas.microsoft.com/office/powerpoint/2010/main" val="310572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11</a:t>
            </a:fld>
            <a:endParaRPr lang="en-US" dirty="0"/>
          </a:p>
        </p:txBody>
      </p:sp>
      <p:sp>
        <p:nvSpPr>
          <p:cNvPr id="2" name="TextBox 1">
            <a:extLst>
              <a:ext uri="{FF2B5EF4-FFF2-40B4-BE49-F238E27FC236}">
                <a16:creationId xmlns:a16="http://schemas.microsoft.com/office/drawing/2014/main" id="{3616A101-9866-B340-B9F0-B083F4DCD82A}"/>
              </a:ext>
            </a:extLst>
          </p:cNvPr>
          <p:cNvSpPr txBox="1"/>
          <p:nvPr/>
        </p:nvSpPr>
        <p:spPr>
          <a:xfrm>
            <a:off x="2801374" y="281312"/>
            <a:ext cx="6295634"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Van’t</a:t>
            </a:r>
            <a:r>
              <a:rPr lang="en-US" b="1" dirty="0">
                <a:latin typeface="Times New Roman" panose="02020603050405020304" pitchFamily="18" charset="0"/>
                <a:cs typeface="Times New Roman" panose="02020603050405020304" pitchFamily="18" charset="0"/>
              </a:rPr>
              <a:t> Hoff Equation (Looks like Clausius </a:t>
            </a:r>
            <a:r>
              <a:rPr lang="en-US" b="1" dirty="0" err="1">
                <a:latin typeface="Times New Roman" panose="02020603050405020304" pitchFamily="18" charset="0"/>
                <a:cs typeface="Times New Roman" panose="02020603050405020304" pitchFamily="18" charset="0"/>
              </a:rPr>
              <a:t>Clapyron</a:t>
            </a:r>
            <a:r>
              <a:rPr lang="en-US" b="1" dirty="0">
                <a:latin typeface="Times New Roman" panose="02020603050405020304" pitchFamily="18" charset="0"/>
                <a:cs typeface="Times New Roman" panose="02020603050405020304" pitchFamily="18" charset="0"/>
              </a:rPr>
              <a:t> Equation)</a:t>
            </a:r>
          </a:p>
        </p:txBody>
      </p:sp>
      <p:sp>
        <p:nvSpPr>
          <p:cNvPr id="12" name="TextBox 11">
            <a:extLst>
              <a:ext uri="{FF2B5EF4-FFF2-40B4-BE49-F238E27FC236}">
                <a16:creationId xmlns:a16="http://schemas.microsoft.com/office/drawing/2014/main" id="{62C147EA-8143-8DE1-7DFF-86723E3C55A1}"/>
              </a:ext>
            </a:extLst>
          </p:cNvPr>
          <p:cNvSpPr txBox="1"/>
          <p:nvPr/>
        </p:nvSpPr>
        <p:spPr>
          <a:xfrm>
            <a:off x="1399294" y="1736732"/>
            <a:ext cx="8441735" cy="3600986"/>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chemical reaction the equilibrium constant Keq = product(</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products</a:t>
            </a:r>
            <a:r>
              <a:rPr lang="en-US" dirty="0">
                <a:latin typeface="Times New Roman" panose="02020603050405020304" pitchFamily="18" charset="0"/>
                <a:cs typeface="Times New Roman" panose="02020603050405020304" pitchFamily="18" charset="0"/>
              </a:rPr>
              <a:t>)/product(</a:t>
            </a:r>
            <a:r>
              <a:rPr lang="en-US" dirty="0" err="1">
                <a:latin typeface="Times New Roman" panose="02020603050405020304" pitchFamily="18" charset="0"/>
                <a:cs typeface="Times New Roman" panose="02020603050405020304" pitchFamily="18" charset="0"/>
              </a:rPr>
              <a:t>x</a:t>
            </a:r>
            <a:r>
              <a:rPr lang="en-US" baseline="-25000" dirty="0" err="1">
                <a:latin typeface="Times New Roman" panose="02020603050405020304" pitchFamily="18" charset="0"/>
                <a:cs typeface="Times New Roman" panose="02020603050405020304" pitchFamily="18" charset="0"/>
              </a:rPr>
              <a:t>reactants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G = -</a:t>
            </a:r>
            <a:r>
              <a:rPr lang="en-US" dirty="0" err="1">
                <a:latin typeface="Times New Roman" panose="02020603050405020304" pitchFamily="18" charset="0"/>
                <a:cs typeface="Times New Roman" panose="02020603050405020304" pitchFamily="18" charset="0"/>
              </a:rPr>
              <a:t>RTlnK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 – T</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H/RT + </a:t>
            </a:r>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lnK</a:t>
            </a:r>
            <a:r>
              <a:rPr lang="en-US" baseline="-25000" dirty="0" err="1">
                <a:latin typeface="Times New Roman" panose="02020603050405020304" pitchFamily="18" charset="0"/>
                <a:cs typeface="Times New Roman" panose="02020603050405020304" pitchFamily="18" charset="0"/>
              </a:rPr>
              <a:t>eq</a:t>
            </a:r>
            <a:r>
              <a:rPr lang="en-US" dirty="0">
                <a:latin typeface="Times New Roman" panose="02020603050405020304" pitchFamily="18" charset="0"/>
                <a:cs typeface="Times New Roman" panose="02020603050405020304" pitchFamily="18" charset="0"/>
              </a:rPr>
              <a:t>)/dT =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rxn</a:t>
            </a:r>
            <a:r>
              <a:rPr lang="en-US" dirty="0">
                <a:latin typeface="Times New Roman" panose="02020603050405020304" pitchFamily="18" charset="0"/>
                <a:cs typeface="Times New Roman" panose="02020603050405020304" pitchFamily="18" charset="0"/>
              </a:rPr>
              <a:t>/RT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Van’t</a:t>
            </a:r>
            <a:r>
              <a:rPr lang="en-US" b="1" dirty="0">
                <a:latin typeface="Times New Roman" panose="02020603050405020304" pitchFamily="18" charset="0"/>
                <a:cs typeface="Times New Roman" panose="02020603050405020304" pitchFamily="18" charset="0"/>
              </a:rPr>
              <a:t> Hoff Equation</a:t>
            </a:r>
          </a:p>
          <a:p>
            <a:r>
              <a:rPr lang="en-US" b="1" dirty="0"/>
              <a:t>(Henry’s law constant is treated as an equilibrium reaction constant)</a:t>
            </a:r>
            <a:r>
              <a:rPr lang="en-US" b="1" dirty="0">
                <a:latin typeface="Times New Roman" panose="02020603050405020304" pitchFamily="18" charset="0"/>
                <a:cs typeface="Times New Roman" panose="02020603050405020304" pitchFamily="18" charset="0"/>
              </a:rPr>
              <a:t> </a:t>
            </a:r>
          </a:p>
          <a:p>
            <a:endParaRPr lang="en-US" b="1" baseline="300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mixtures</a:t>
            </a:r>
          </a:p>
          <a:p>
            <a:r>
              <a:rPr lang="en-US" b="1" dirty="0">
                <a:latin typeface="Times New Roman" panose="02020603050405020304" pitchFamily="18" charset="0"/>
                <a:cs typeface="Times New Roman" panose="02020603050405020304" pitchFamily="18" charset="0"/>
              </a:rPr>
              <a:t>Dilute:  Henry’s Law Partial Pressure, 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H</a:t>
            </a:r>
            <a:r>
              <a:rPr lang="en-US" b="1" baseline="-25000" dirty="0" err="1">
                <a:latin typeface="Times New Roman" panose="02020603050405020304" pitchFamily="18" charset="0"/>
                <a:cs typeface="Times New Roman" panose="02020603050405020304" pitchFamily="18" charset="0"/>
              </a:rPr>
              <a:t>ij</a:t>
            </a:r>
            <a:r>
              <a:rPr lang="en-US" b="1" dirty="0">
                <a:latin typeface="Times New Roman" panose="02020603050405020304" pitchFamily="18" charset="0"/>
                <a:cs typeface="Times New Roman" panose="02020603050405020304" pitchFamily="18" charset="0"/>
              </a:rPr>
              <a:t> x</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t>
            </a:r>
            <a:r>
              <a:rPr lang="en-US" b="1" baseline="-25000" dirty="0" err="1">
                <a:latin typeface="Times New Roman" panose="02020603050405020304" pitchFamily="18" charset="0"/>
                <a:cs typeface="Times New Roman" panose="02020603050405020304" pitchFamily="18" charset="0"/>
              </a:rPr>
              <a:t>ij</a:t>
            </a:r>
            <a:r>
              <a:rPr lang="en-US" b="1" dirty="0">
                <a:latin typeface="Times New Roman" panose="02020603050405020304" pitchFamily="18" charset="0"/>
                <a:cs typeface="Times New Roman" panose="02020603050405020304" pitchFamily="18" charset="0"/>
              </a:rPr>
              <a:t> follows </a:t>
            </a:r>
            <a:r>
              <a:rPr lang="en-US"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lnH</a:t>
            </a:r>
            <a:r>
              <a:rPr lang="en-US" baseline="-25000"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)/dT </a:t>
            </a:r>
            <a:r>
              <a:rPr lang="en-US" b="1" dirty="0">
                <a:latin typeface="Times New Roman" panose="02020603050405020304" pitchFamily="18" charset="0"/>
                <a:cs typeface="Times New Roman" panose="02020603050405020304" pitchFamily="18" charset="0"/>
              </a:rPr>
              <a:t>= </a:t>
            </a:r>
            <a:r>
              <a:rPr lang="en-US" dirty="0" err="1">
                <a:latin typeface="Symbol" pitchFamily="2" charset="2"/>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/RT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Ideal:    </a:t>
            </a:r>
            <a:r>
              <a:rPr lang="en-US" b="1" dirty="0" err="1">
                <a:latin typeface="Times New Roman" panose="02020603050405020304" pitchFamily="18" charset="0"/>
                <a:cs typeface="Times New Roman" panose="02020603050405020304" pitchFamily="18" charset="0"/>
              </a:rPr>
              <a:t>Raoult’s</a:t>
            </a:r>
            <a:r>
              <a:rPr lang="en-US" b="1" dirty="0">
                <a:latin typeface="Times New Roman" panose="02020603050405020304" pitchFamily="18" charset="0"/>
                <a:cs typeface="Times New Roman" panose="02020603050405020304" pitchFamily="18" charset="0"/>
              </a:rPr>
              <a:t> Law Partial Pressure, 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p</a:t>
            </a:r>
            <a:r>
              <a:rPr lang="en-US" b="1" baseline="-25000" dirty="0" err="1">
                <a:latin typeface="Times New Roman" panose="02020603050405020304" pitchFamily="18" charset="0"/>
                <a:cs typeface="Times New Roman" panose="02020603050405020304" pitchFamily="18" charset="0"/>
              </a:rPr>
              <a:t>sat</a:t>
            </a:r>
            <a:r>
              <a:rPr lang="en-US" b="1" dirty="0">
                <a:latin typeface="Times New Roman" panose="02020603050405020304" pitchFamily="18" charset="0"/>
                <a:cs typeface="Times New Roman" panose="02020603050405020304" pitchFamily="18" charset="0"/>
              </a:rPr>
              <a:t> x</a:t>
            </a:r>
            <a:r>
              <a:rPr lang="en-US" b="1" baseline="-25000" dirty="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F42A253-F4BA-C7F0-DB6D-D3C1C9790048}"/>
              </a:ext>
            </a:extLst>
          </p:cNvPr>
          <p:cNvSpPr txBox="1"/>
          <p:nvPr/>
        </p:nvSpPr>
        <p:spPr>
          <a:xfrm>
            <a:off x="5066321" y="5193460"/>
            <a:ext cx="6097904" cy="923330"/>
          </a:xfrm>
          <a:prstGeom prst="rect">
            <a:avLst/>
          </a:prstGeom>
          <a:noFill/>
        </p:spPr>
        <p:txBody>
          <a:bodyPr wrap="square">
            <a:spAutoFit/>
          </a:bodyPr>
          <a:lstStyle/>
          <a:p>
            <a:r>
              <a:rPr lang="en-US" dirty="0"/>
              <a:t>d(ln </a:t>
            </a:r>
            <a:r>
              <a:rPr lang="en-US" dirty="0" err="1"/>
              <a:t>p</a:t>
            </a:r>
            <a:r>
              <a:rPr lang="en-US" baseline="30000" dirty="0" err="1"/>
              <a:t>Sat</a:t>
            </a:r>
            <a:r>
              <a:rPr lang="en-US" dirty="0"/>
              <a:t>)/dT = </a:t>
            </a:r>
            <a:r>
              <a:rPr lang="en-US" dirty="0" err="1">
                <a:latin typeface="Symbol" pitchFamily="2" charset="2"/>
              </a:rPr>
              <a:t>D</a:t>
            </a:r>
            <a:r>
              <a:rPr lang="en-US" dirty="0" err="1"/>
              <a:t>H</a:t>
            </a:r>
            <a:r>
              <a:rPr lang="en-US" baseline="-25000" dirty="0" err="1"/>
              <a:t>vap</a:t>
            </a:r>
            <a:r>
              <a:rPr lang="en-US" dirty="0"/>
              <a:t>/(RT</a:t>
            </a:r>
            <a:r>
              <a:rPr lang="en-US" baseline="-25000" dirty="0"/>
              <a:t>vap</a:t>
            </a:r>
            <a:r>
              <a:rPr lang="en-US" baseline="30000" dirty="0">
                <a:latin typeface="Symbol" pitchFamily="2" charset="2"/>
              </a:rPr>
              <a:t>2</a:t>
            </a:r>
            <a:r>
              <a:rPr lang="en-US" dirty="0"/>
              <a:t>)  </a:t>
            </a:r>
            <a:r>
              <a:rPr lang="en-US" b="1" dirty="0">
                <a:latin typeface="Times New Roman" panose="02020603050405020304" pitchFamily="18" charset="0"/>
                <a:cs typeface="Times New Roman" panose="02020603050405020304" pitchFamily="18" charset="0"/>
              </a:rPr>
              <a:t>Clausius-Clapeyron Equati</a:t>
            </a:r>
            <a:r>
              <a:rPr lang="en-US" b="1" dirty="0"/>
              <a:t>on</a:t>
            </a:r>
          </a:p>
          <a:p>
            <a:endParaRPr lang="en-US" b="1" dirty="0"/>
          </a:p>
          <a:p>
            <a:endParaRPr lang="en-US" b="1" dirty="0"/>
          </a:p>
        </p:txBody>
      </p:sp>
    </p:spTree>
    <p:extLst>
      <p:ext uri="{BB962C8B-B14F-4D97-AF65-F5344CB8AC3E}">
        <p14:creationId xmlns:p14="http://schemas.microsoft.com/office/powerpoint/2010/main" val="32913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12</a:t>
            </a:fld>
            <a:endParaRPr lang="en-US"/>
          </a:p>
        </p:txBody>
      </p:sp>
      <p:pic>
        <p:nvPicPr>
          <p:cNvPr id="3" name="Picture 2">
            <a:extLst>
              <a:ext uri="{FF2B5EF4-FFF2-40B4-BE49-F238E27FC236}">
                <a16:creationId xmlns:a16="http://schemas.microsoft.com/office/drawing/2014/main" id="{7FFDD8BD-62DA-084D-B44A-2718CA9C5B61}"/>
              </a:ext>
            </a:extLst>
          </p:cNvPr>
          <p:cNvPicPr>
            <a:picLocks noChangeAspect="1"/>
          </p:cNvPicPr>
          <p:nvPr/>
        </p:nvPicPr>
        <p:blipFill>
          <a:blip r:embed="rId2"/>
          <a:stretch>
            <a:fillRect/>
          </a:stretch>
        </p:blipFill>
        <p:spPr>
          <a:xfrm>
            <a:off x="2860500" y="0"/>
            <a:ext cx="6471000" cy="6858000"/>
          </a:xfrm>
          <a:prstGeom prst="rect">
            <a:avLst/>
          </a:prstGeom>
        </p:spPr>
      </p:pic>
      <p:sp>
        <p:nvSpPr>
          <p:cNvPr id="2" name="TextBox 1">
            <a:extLst>
              <a:ext uri="{FF2B5EF4-FFF2-40B4-BE49-F238E27FC236}">
                <a16:creationId xmlns:a16="http://schemas.microsoft.com/office/drawing/2014/main" id="{C6E14614-B124-2747-922E-B188DE5376BE}"/>
              </a:ext>
            </a:extLst>
          </p:cNvPr>
          <p:cNvSpPr txBox="1"/>
          <p:nvPr/>
        </p:nvSpPr>
        <p:spPr>
          <a:xfrm>
            <a:off x="226253" y="2814452"/>
            <a:ext cx="26342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Order Transition</a:t>
            </a:r>
          </a:p>
        </p:txBody>
      </p:sp>
    </p:spTree>
    <p:extLst>
      <p:ext uri="{BB962C8B-B14F-4D97-AF65-F5344CB8AC3E}">
        <p14:creationId xmlns:p14="http://schemas.microsoft.com/office/powerpoint/2010/main" val="368944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13</a:t>
            </a:fld>
            <a:endParaRPr lang="en-US"/>
          </a:p>
        </p:txBody>
      </p:sp>
      <p:sp>
        <p:nvSpPr>
          <p:cNvPr id="2" name="TextBox 1">
            <a:extLst>
              <a:ext uri="{FF2B5EF4-FFF2-40B4-BE49-F238E27FC236}">
                <a16:creationId xmlns:a16="http://schemas.microsoft.com/office/drawing/2014/main" id="{61BE11A1-1514-1342-BAD1-AC3C646A7279}"/>
              </a:ext>
            </a:extLst>
          </p:cNvPr>
          <p:cNvSpPr txBox="1"/>
          <p:nvPr/>
        </p:nvSpPr>
        <p:spPr>
          <a:xfrm>
            <a:off x="3753135" y="377362"/>
            <a:ext cx="597771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What About a Second Order Transition?</a:t>
            </a:r>
          </a:p>
          <a:p>
            <a:r>
              <a:rPr lang="en-US" b="1" dirty="0">
                <a:latin typeface="Times New Roman" panose="02020603050405020304" pitchFamily="18" charset="0"/>
                <a:cs typeface="Times New Roman" panose="02020603050405020304" pitchFamily="18" charset="0"/>
              </a:rPr>
              <a:t>For Example: Glass Transition </a:t>
            </a:r>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versus P?</a:t>
            </a:r>
          </a:p>
        </p:txBody>
      </p:sp>
      <p:sp>
        <p:nvSpPr>
          <p:cNvPr id="3" name="TextBox 2">
            <a:extLst>
              <a:ext uri="{FF2B5EF4-FFF2-40B4-BE49-F238E27FC236}">
                <a16:creationId xmlns:a16="http://schemas.microsoft.com/office/drawing/2014/main" id="{63601E37-CB68-964B-9D27-664EBF895C50}"/>
              </a:ext>
            </a:extLst>
          </p:cNvPr>
          <p:cNvSpPr txBox="1"/>
          <p:nvPr/>
        </p:nvSpPr>
        <p:spPr>
          <a:xfrm>
            <a:off x="2893325" y="1378424"/>
            <a:ext cx="7895238" cy="2308324"/>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There is only one “phase” present.  A flowing phase and a “locked-in” phase for </a:t>
            </a:r>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There is no discontinuity in H, S, V</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dV</a:t>
            </a:r>
            <a:r>
              <a:rPr lang="en-US" dirty="0">
                <a:latin typeface="Times New Roman" panose="02020603050405020304" pitchFamily="18" charset="0"/>
                <a:cs typeface="Times New Roman" panose="02020603050405020304" pitchFamily="18" charset="0"/>
              </a:rPr>
              <a:t> = 0 = (∂V/∂T)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dT + (∂V/∂p)</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a:t>
            </a:r>
            <a:r>
              <a:rPr lang="en-US" dirty="0" err="1">
                <a:latin typeface="Symbol" pitchFamily="2" charset="2"/>
              </a:rPr>
              <a:t>a</a:t>
            </a:r>
            <a:r>
              <a:rPr lang="en-US" dirty="0" err="1">
                <a:latin typeface="Times New Roman" panose="02020603050405020304" pitchFamily="18" charset="0"/>
                <a:cs typeface="Times New Roman" panose="02020603050405020304" pitchFamily="18" charset="0"/>
              </a:rPr>
              <a:t>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a:t>
            </a:r>
            <a:r>
              <a:rPr lang="en-US" dirty="0" err="1">
                <a:latin typeface="Symbol" pitchFamily="2" charset="2"/>
              </a:rPr>
              <a:t>k</a:t>
            </a:r>
            <a:r>
              <a:rPr lang="en-US" baseline="-25000" dirty="0" err="1"/>
              <a:t>T</a:t>
            </a:r>
            <a:r>
              <a:rPr lang="en-US" dirty="0" err="1">
                <a:latin typeface="Times New Roman" panose="02020603050405020304" pitchFamily="18" charset="0"/>
                <a:cs typeface="Times New Roman" panose="02020603050405020304" pitchFamily="18" charset="0"/>
              </a:rPr>
              <a:t>dp</a:t>
            </a:r>
            <a:endParaRPr lang="en-US" dirty="0">
              <a:latin typeface="Times New Roman" panose="02020603050405020304" pitchFamily="18" charset="0"/>
              <a:cs typeface="Times New Roman" panose="02020603050405020304" pitchFamily="18" charset="0"/>
            </a:endParaRPr>
          </a:p>
          <a:p>
            <a:endParaRPr lang="en-US" dirty="0"/>
          </a:p>
          <a:p>
            <a:r>
              <a:rPr lang="en-US" dirty="0" err="1">
                <a:latin typeface="Times New Roman" panose="02020603050405020304" pitchFamily="18" charset="0"/>
                <a:cs typeface="Times New Roman" panose="02020603050405020304" pitchFamily="18" charset="0"/>
              </a:rPr>
              <a:t>dp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a:t>
            </a:r>
            <a:r>
              <a:rPr lang="en-US" dirty="0">
                <a:latin typeface="Symbol" pitchFamily="2" charset="2"/>
              </a:rPr>
              <a:t>Da</a:t>
            </a:r>
            <a:r>
              <a:rPr lang="en-US" dirty="0"/>
              <a:t>/</a:t>
            </a:r>
            <a:r>
              <a:rPr lang="en-US" dirty="0" err="1">
                <a:latin typeface="Symbol" pitchFamily="2" charset="2"/>
              </a:rPr>
              <a:t>Dk</a:t>
            </a:r>
            <a:r>
              <a:rPr lang="en-US" baseline="-25000" dirty="0" err="1"/>
              <a:t>T</a:t>
            </a:r>
            <a:endParaRPr lang="en-US" dirty="0"/>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should be linear in pressure.</a:t>
            </a:r>
          </a:p>
        </p:txBody>
      </p:sp>
      <p:sp>
        <p:nvSpPr>
          <p:cNvPr id="4" name="Rectangle 3">
            <a:extLst>
              <a:ext uri="{FF2B5EF4-FFF2-40B4-BE49-F238E27FC236}">
                <a16:creationId xmlns:a16="http://schemas.microsoft.com/office/drawing/2014/main" id="{C9FF6A87-EB9E-3D4E-A149-29FB400E6080}"/>
              </a:ext>
            </a:extLst>
          </p:cNvPr>
          <p:cNvSpPr/>
          <p:nvPr/>
        </p:nvSpPr>
        <p:spPr>
          <a:xfrm>
            <a:off x="454925" y="377361"/>
            <a:ext cx="2247331" cy="646331"/>
          </a:xfrm>
          <a:prstGeom prst="rect">
            <a:avLst/>
          </a:prstGeom>
        </p:spPr>
        <p:txBody>
          <a:bodyPr wrap="square">
            <a:spAutoFit/>
          </a:bodyPr>
          <a:lstStyle/>
          <a:p>
            <a:r>
              <a:rPr lang="en-US" dirty="0">
                <a:latin typeface="Symbol" pitchFamily="2" charset="2"/>
              </a:rPr>
              <a:t>a</a:t>
            </a:r>
            <a:r>
              <a:rPr lang="en-US" dirty="0"/>
              <a:t> = (1/V) (∂V/∂T)</a:t>
            </a:r>
            <a:r>
              <a:rPr lang="en-US" baseline="-25000" dirty="0"/>
              <a:t>p</a:t>
            </a:r>
          </a:p>
          <a:p>
            <a:r>
              <a:rPr lang="en-US" dirty="0" err="1">
                <a:latin typeface="Symbol" pitchFamily="2" charset="2"/>
              </a:rPr>
              <a:t>k</a:t>
            </a:r>
            <a:r>
              <a:rPr lang="en-US" baseline="-25000" dirty="0" err="1"/>
              <a:t>T</a:t>
            </a:r>
            <a:r>
              <a:rPr lang="en-US" dirty="0"/>
              <a:t> = (1/V) (∂V/∂P)</a:t>
            </a:r>
            <a:r>
              <a:rPr lang="en-US" baseline="-25000" dirty="0"/>
              <a:t>T</a:t>
            </a:r>
          </a:p>
        </p:txBody>
      </p:sp>
    </p:spTree>
    <p:extLst>
      <p:ext uri="{BB962C8B-B14F-4D97-AF65-F5344CB8AC3E}">
        <p14:creationId xmlns:p14="http://schemas.microsoft.com/office/powerpoint/2010/main" val="410998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14</a:t>
            </a:fld>
            <a:endParaRPr lang="en-US"/>
          </a:p>
        </p:txBody>
      </p:sp>
      <p:pic>
        <p:nvPicPr>
          <p:cNvPr id="2" name="Picture 1">
            <a:extLst>
              <a:ext uri="{FF2B5EF4-FFF2-40B4-BE49-F238E27FC236}">
                <a16:creationId xmlns:a16="http://schemas.microsoft.com/office/drawing/2014/main" id="{9449E062-3EE7-5C47-A750-9B8344B0B650}"/>
              </a:ext>
            </a:extLst>
          </p:cNvPr>
          <p:cNvPicPr>
            <a:picLocks noChangeAspect="1"/>
          </p:cNvPicPr>
          <p:nvPr/>
        </p:nvPicPr>
        <p:blipFill>
          <a:blip r:embed="rId2"/>
          <a:stretch>
            <a:fillRect/>
          </a:stretch>
        </p:blipFill>
        <p:spPr>
          <a:xfrm>
            <a:off x="5184823" y="1197112"/>
            <a:ext cx="5173828" cy="4818944"/>
          </a:xfrm>
          <a:prstGeom prst="rect">
            <a:avLst/>
          </a:prstGeom>
        </p:spPr>
      </p:pic>
      <p:sp>
        <p:nvSpPr>
          <p:cNvPr id="3" name="Rectangle 2">
            <a:extLst>
              <a:ext uri="{FF2B5EF4-FFF2-40B4-BE49-F238E27FC236}">
                <a16:creationId xmlns:a16="http://schemas.microsoft.com/office/drawing/2014/main" id="{4F231E13-9D67-9940-B8CF-03CFEEB8796C}"/>
              </a:ext>
            </a:extLst>
          </p:cNvPr>
          <p:cNvSpPr/>
          <p:nvPr/>
        </p:nvSpPr>
        <p:spPr>
          <a:xfrm>
            <a:off x="9807530" y="487487"/>
            <a:ext cx="1748236" cy="369332"/>
          </a:xfrm>
          <a:prstGeom prst="rect">
            <a:avLst/>
          </a:prstGeom>
        </p:spPr>
        <p:txBody>
          <a:bodyPr wrap="none">
            <a:spAutoFit/>
          </a:bodyPr>
          <a:lstStyle/>
          <a:p>
            <a:r>
              <a:rPr lang="en-US" dirty="0" err="1"/>
              <a:t>dp</a:t>
            </a:r>
            <a:r>
              <a:rPr lang="en-US" dirty="0"/>
              <a:t>/</a:t>
            </a:r>
            <a:r>
              <a:rPr lang="en-US" dirty="0" err="1"/>
              <a:t>dT</a:t>
            </a:r>
            <a:r>
              <a:rPr lang="en-US" baseline="-25000" dirty="0" err="1"/>
              <a:t>g</a:t>
            </a:r>
            <a:r>
              <a:rPr lang="en-US" dirty="0"/>
              <a:t> = </a:t>
            </a:r>
            <a:r>
              <a:rPr lang="en-US" dirty="0">
                <a:latin typeface="Symbol" pitchFamily="2" charset="2"/>
              </a:rPr>
              <a:t>Da</a:t>
            </a:r>
            <a:r>
              <a:rPr lang="en-US" dirty="0"/>
              <a:t>/</a:t>
            </a:r>
            <a:r>
              <a:rPr lang="en-US" dirty="0" err="1">
                <a:latin typeface="Symbol" pitchFamily="2" charset="2"/>
              </a:rPr>
              <a:t>Dk</a:t>
            </a:r>
            <a:r>
              <a:rPr lang="en-US" baseline="-25000" dirty="0" err="1"/>
              <a:t>T</a:t>
            </a:r>
            <a:endParaRPr lang="en-US" dirty="0"/>
          </a:p>
        </p:txBody>
      </p:sp>
      <p:pic>
        <p:nvPicPr>
          <p:cNvPr id="4" name="Picture 3">
            <a:extLst>
              <a:ext uri="{FF2B5EF4-FFF2-40B4-BE49-F238E27FC236}">
                <a16:creationId xmlns:a16="http://schemas.microsoft.com/office/drawing/2014/main" id="{003E6A57-8E24-8640-983D-CD33E5C1D739}"/>
              </a:ext>
            </a:extLst>
          </p:cNvPr>
          <p:cNvPicPr>
            <a:picLocks noChangeAspect="1"/>
          </p:cNvPicPr>
          <p:nvPr/>
        </p:nvPicPr>
        <p:blipFill>
          <a:blip r:embed="rId3"/>
          <a:stretch>
            <a:fillRect/>
          </a:stretch>
        </p:blipFill>
        <p:spPr>
          <a:xfrm>
            <a:off x="381000" y="151641"/>
            <a:ext cx="4259239" cy="974336"/>
          </a:xfrm>
          <a:prstGeom prst="rect">
            <a:avLst/>
          </a:prstGeom>
        </p:spPr>
      </p:pic>
      <p:sp>
        <p:nvSpPr>
          <p:cNvPr id="5" name="Rectangle 4">
            <a:extLst>
              <a:ext uri="{FF2B5EF4-FFF2-40B4-BE49-F238E27FC236}">
                <a16:creationId xmlns:a16="http://schemas.microsoft.com/office/drawing/2014/main" id="{7B11A803-87F6-E54C-9428-3A1A61412F09}"/>
              </a:ext>
            </a:extLst>
          </p:cNvPr>
          <p:cNvSpPr/>
          <p:nvPr/>
        </p:nvSpPr>
        <p:spPr>
          <a:xfrm>
            <a:off x="381000" y="1985660"/>
            <a:ext cx="3120118" cy="338554"/>
          </a:xfrm>
          <a:prstGeom prst="rect">
            <a:avLst/>
          </a:prstGeom>
        </p:spPr>
        <p:txBody>
          <a:bodyPr wrap="square">
            <a:spAutoFit/>
          </a:bodyPr>
          <a:lstStyle/>
          <a:p>
            <a:r>
              <a:rPr lang="en-US" sz="1600" i="1" dirty="0">
                <a:effectLst/>
                <a:latin typeface="Times New Roman" panose="02020603050405020304" pitchFamily="18" charset="0"/>
                <a:cs typeface="Times New Roman" panose="02020603050405020304" pitchFamily="18" charset="0"/>
              </a:rPr>
              <a:t>Soft Matter</a:t>
            </a:r>
            <a:r>
              <a:rPr lang="en-US" sz="1600" dirty="0">
                <a:effectLst/>
                <a:latin typeface="Times New Roman" panose="02020603050405020304" pitchFamily="18" charset="0"/>
                <a:cs typeface="Times New Roman" panose="02020603050405020304" pitchFamily="18" charset="0"/>
              </a:rPr>
              <a:t>, 2020, 16, 4625 </a:t>
            </a:r>
            <a:endParaRPr lang="en-US"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2102355-F626-4B44-9ED6-BA63EC4183C9}"/>
              </a:ext>
            </a:extLst>
          </p:cNvPr>
          <p:cNvPicPr>
            <a:picLocks noChangeAspect="1"/>
          </p:cNvPicPr>
          <p:nvPr/>
        </p:nvPicPr>
        <p:blipFill>
          <a:blip r:embed="rId4"/>
          <a:stretch>
            <a:fillRect/>
          </a:stretch>
        </p:blipFill>
        <p:spPr>
          <a:xfrm>
            <a:off x="381000" y="1119891"/>
            <a:ext cx="3812181" cy="788727"/>
          </a:xfrm>
          <a:prstGeom prst="rect">
            <a:avLst/>
          </a:prstGeom>
        </p:spPr>
      </p:pic>
      <p:sp>
        <p:nvSpPr>
          <p:cNvPr id="8" name="TextBox 7">
            <a:extLst>
              <a:ext uri="{FF2B5EF4-FFF2-40B4-BE49-F238E27FC236}">
                <a16:creationId xmlns:a16="http://schemas.microsoft.com/office/drawing/2014/main" id="{70113C39-FA97-CD49-9E8D-A13E650EED2B}"/>
              </a:ext>
            </a:extLst>
          </p:cNvPr>
          <p:cNvSpPr txBox="1"/>
          <p:nvPr/>
        </p:nvSpPr>
        <p:spPr>
          <a:xfrm>
            <a:off x="1009934" y="3138985"/>
            <a:ext cx="331640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 is the dielectric relaxation time</a:t>
            </a:r>
          </a:p>
          <a:p>
            <a:r>
              <a:rPr lang="en-US" b="1" dirty="0">
                <a:latin typeface="Times New Roman" panose="02020603050405020304" pitchFamily="18" charset="0"/>
                <a:cs typeface="Times New Roman" panose="02020603050405020304" pitchFamily="18" charset="0"/>
              </a:rPr>
              <a:t>Glass transition depends on the  rate of observation</a:t>
            </a:r>
            <a:r>
              <a:rPr lang="en-US" dirty="0">
                <a:latin typeface="Times New Roman" panose="02020603050405020304" pitchFamily="18" charset="0"/>
                <a:cs typeface="Times New Roman" panose="02020603050405020304" pitchFamily="18" charset="0"/>
              </a:rPr>
              <a:t>, so you need to fix a rate of observation to determine the transition temperature.</a:t>
            </a:r>
          </a:p>
        </p:txBody>
      </p:sp>
      <p:grpSp>
        <p:nvGrpSpPr>
          <p:cNvPr id="11" name="Group 10">
            <a:extLst>
              <a:ext uri="{FF2B5EF4-FFF2-40B4-BE49-F238E27FC236}">
                <a16:creationId xmlns:a16="http://schemas.microsoft.com/office/drawing/2014/main" id="{9CA58D79-B3C9-A848-B267-65E5DB95ABC2}"/>
              </a:ext>
            </a:extLst>
          </p:cNvPr>
          <p:cNvGrpSpPr/>
          <p:nvPr/>
        </p:nvGrpSpPr>
        <p:grpSpPr>
          <a:xfrm>
            <a:off x="1028145" y="4920606"/>
            <a:ext cx="3314825" cy="947931"/>
            <a:chOff x="1028145" y="4920606"/>
            <a:chExt cx="3314825" cy="947931"/>
          </a:xfrm>
        </p:grpSpPr>
        <p:pic>
          <p:nvPicPr>
            <p:cNvPr id="9" name="Picture 8">
              <a:extLst>
                <a:ext uri="{FF2B5EF4-FFF2-40B4-BE49-F238E27FC236}">
                  <a16:creationId xmlns:a16="http://schemas.microsoft.com/office/drawing/2014/main" id="{387F7BF6-D475-EC44-86EA-0FFF65288D2E}"/>
                </a:ext>
              </a:extLst>
            </p:cNvPr>
            <p:cNvPicPr>
              <a:picLocks noChangeAspect="1"/>
            </p:cNvPicPr>
            <p:nvPr/>
          </p:nvPicPr>
          <p:blipFill>
            <a:blip r:embed="rId5"/>
            <a:stretch>
              <a:fillRect/>
            </a:stretch>
          </p:blipFill>
          <p:spPr>
            <a:xfrm>
              <a:off x="1028145" y="4920606"/>
              <a:ext cx="3314825" cy="616993"/>
            </a:xfrm>
            <a:prstGeom prst="rect">
              <a:avLst/>
            </a:prstGeom>
          </p:spPr>
        </p:pic>
        <p:pic>
          <p:nvPicPr>
            <p:cNvPr id="10" name="Picture 9">
              <a:extLst>
                <a:ext uri="{FF2B5EF4-FFF2-40B4-BE49-F238E27FC236}">
                  <a16:creationId xmlns:a16="http://schemas.microsoft.com/office/drawing/2014/main" id="{DC233D77-B245-B149-8AD3-0907A9121DB7}"/>
                </a:ext>
              </a:extLst>
            </p:cNvPr>
            <p:cNvPicPr>
              <a:picLocks noChangeAspect="1"/>
            </p:cNvPicPr>
            <p:nvPr/>
          </p:nvPicPr>
          <p:blipFill>
            <a:blip r:embed="rId6"/>
            <a:stretch>
              <a:fillRect/>
            </a:stretch>
          </p:blipFill>
          <p:spPr>
            <a:xfrm>
              <a:off x="1028145" y="5559261"/>
              <a:ext cx="3265244" cy="309276"/>
            </a:xfrm>
            <a:prstGeom prst="rect">
              <a:avLst/>
            </a:prstGeom>
          </p:spPr>
        </p:pic>
      </p:grpSp>
    </p:spTree>
    <p:extLst>
      <p:ext uri="{BB962C8B-B14F-4D97-AF65-F5344CB8AC3E}">
        <p14:creationId xmlns:p14="http://schemas.microsoft.com/office/powerpoint/2010/main" val="168593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15</a:t>
            </a:fld>
            <a:endParaRPr lang="en-US" dirty="0"/>
          </a:p>
        </p:txBody>
      </p:sp>
      <p:pic>
        <p:nvPicPr>
          <p:cNvPr id="20" name="Picture 19">
            <a:extLst>
              <a:ext uri="{FF2B5EF4-FFF2-40B4-BE49-F238E27FC236}">
                <a16:creationId xmlns:a16="http://schemas.microsoft.com/office/drawing/2014/main" id="{9BF58605-F034-3047-97DB-919FA721FF5E}"/>
              </a:ext>
            </a:extLst>
          </p:cNvPr>
          <p:cNvPicPr>
            <a:picLocks noChangeAspect="1"/>
          </p:cNvPicPr>
          <p:nvPr/>
        </p:nvPicPr>
        <p:blipFill>
          <a:blip r:embed="rId2"/>
          <a:stretch>
            <a:fillRect/>
          </a:stretch>
        </p:blipFill>
        <p:spPr>
          <a:xfrm>
            <a:off x="324005" y="193288"/>
            <a:ext cx="8890000" cy="6248400"/>
          </a:xfrm>
          <a:prstGeom prst="rect">
            <a:avLst/>
          </a:prstGeom>
        </p:spPr>
      </p:pic>
      <p:sp>
        <p:nvSpPr>
          <p:cNvPr id="21" name="Rectangle 20">
            <a:extLst>
              <a:ext uri="{FF2B5EF4-FFF2-40B4-BE49-F238E27FC236}">
                <a16:creationId xmlns:a16="http://schemas.microsoft.com/office/drawing/2014/main" id="{868312FA-1441-5046-91F8-BCE505FC72A0}"/>
              </a:ext>
            </a:extLst>
          </p:cNvPr>
          <p:cNvSpPr/>
          <p:nvPr/>
        </p:nvSpPr>
        <p:spPr>
          <a:xfrm>
            <a:off x="695092" y="6441688"/>
            <a:ext cx="7166517" cy="369332"/>
          </a:xfrm>
          <a:prstGeom prst="rect">
            <a:avLst/>
          </a:prstGeom>
        </p:spPr>
        <p:txBody>
          <a:bodyPr wrap="square">
            <a:spAutoFit/>
          </a:bodyPr>
          <a:lstStyle/>
          <a:p>
            <a:r>
              <a:rPr lang="en-US" dirty="0">
                <a:solidFill>
                  <a:srgbClr val="000000"/>
                </a:solidFill>
                <a:latin typeface="Times" pitchFamily="2" charset="0"/>
              </a:rPr>
              <a:t>From L. H. Sperling, "Introduction to Physical Polymer Science, 2'nd Ed."</a:t>
            </a:r>
            <a:endParaRPr lang="en-US" dirty="0"/>
          </a:p>
        </p:txBody>
      </p:sp>
      <p:sp>
        <p:nvSpPr>
          <p:cNvPr id="22" name="Rectangle 21">
            <a:extLst>
              <a:ext uri="{FF2B5EF4-FFF2-40B4-BE49-F238E27FC236}">
                <a16:creationId xmlns:a16="http://schemas.microsoft.com/office/drawing/2014/main" id="{A31F1D25-83AD-D24E-ACBC-275211642D34}"/>
              </a:ext>
            </a:extLst>
          </p:cNvPr>
          <p:cNvSpPr/>
          <p:nvPr/>
        </p:nvSpPr>
        <p:spPr>
          <a:xfrm>
            <a:off x="7987990" y="383508"/>
            <a:ext cx="3988420" cy="4801314"/>
          </a:xfrm>
          <a:prstGeom prst="rect">
            <a:avLst/>
          </a:prstGeom>
          <a:solidFill>
            <a:schemeClr val="bg1"/>
          </a:solidFill>
        </p:spPr>
        <p:txBody>
          <a:bodyPr wrap="square">
            <a:spAutoFit/>
          </a:bodyPr>
          <a:lstStyle/>
          <a:p>
            <a:r>
              <a:rPr lang="en-US" dirty="0">
                <a:latin typeface="Times New Roman" panose="02020603050405020304" pitchFamily="18" charset="0"/>
                <a:ea typeface="Times New Roman" panose="02020603050405020304" pitchFamily="18" charset="0"/>
              </a:rPr>
              <a:t>The glass transition occurs when the free volume reaches a fixed percent of the total volume according to the </a:t>
            </a:r>
            <a:r>
              <a:rPr lang="en-US" dirty="0" err="1">
                <a:latin typeface="Times New Roman" panose="02020603050405020304" pitchFamily="18" charset="0"/>
                <a:ea typeface="Times New Roman" panose="02020603050405020304" pitchFamily="18" charset="0"/>
              </a:rPr>
              <a:t>iso</a:t>
            </a:r>
            <a:r>
              <a:rPr lang="en-US" dirty="0">
                <a:latin typeface="Times New Roman" panose="02020603050405020304" pitchFamily="18" charset="0"/>
                <a:ea typeface="Times New Roman" panose="02020603050405020304" pitchFamily="18" charset="0"/>
              </a:rPr>
              <a:t>-free volume theory. This figure shows this value to be 11.3%.  The bottom dashes line is the occupied volume of molecules, which increases with temperature due to vibration of atoms.  The right solid line is the liquid line which decreases with decreasing temperature due to reduced translational and rotational motion (free volume) as well as molecular vibrations (occupied volume).  At about 10% the translational and rotational motion is locked out and the material becomes a glass.  The free volume associated with these motions is locked in at </a:t>
            </a:r>
            <a:r>
              <a:rPr lang="en-US" dirty="0" err="1">
                <a:latin typeface="Times New Roman" panose="02020603050405020304" pitchFamily="18" charset="0"/>
                <a:ea typeface="Times New Roman" panose="02020603050405020304" pitchFamily="18" charset="0"/>
              </a:rPr>
              <a:t>T</a:t>
            </a:r>
            <a:r>
              <a:rPr lang="en-US" baseline="-25000" dirty="0" err="1">
                <a:latin typeface="Times New Roman" panose="02020603050405020304" pitchFamily="18" charset="0"/>
                <a:ea typeface="Times New Roman" panose="02020603050405020304" pitchFamily="18" charset="0"/>
              </a:rPr>
              <a:t>g</a:t>
            </a:r>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4007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16</a:t>
            </a:fld>
            <a:endParaRPr lang="en-US" dirty="0"/>
          </a:p>
        </p:txBody>
      </p:sp>
      <p:pic>
        <p:nvPicPr>
          <p:cNvPr id="20" name="Picture 19">
            <a:extLst>
              <a:ext uri="{FF2B5EF4-FFF2-40B4-BE49-F238E27FC236}">
                <a16:creationId xmlns:a16="http://schemas.microsoft.com/office/drawing/2014/main" id="{9BF58605-F034-3047-97DB-919FA721FF5E}"/>
              </a:ext>
            </a:extLst>
          </p:cNvPr>
          <p:cNvPicPr>
            <a:picLocks noChangeAspect="1"/>
          </p:cNvPicPr>
          <p:nvPr/>
        </p:nvPicPr>
        <p:blipFill>
          <a:blip r:embed="rId2"/>
          <a:stretch>
            <a:fillRect/>
          </a:stretch>
        </p:blipFill>
        <p:spPr>
          <a:xfrm>
            <a:off x="324005" y="193288"/>
            <a:ext cx="8890000" cy="6248400"/>
          </a:xfrm>
          <a:prstGeom prst="rect">
            <a:avLst/>
          </a:prstGeom>
        </p:spPr>
      </p:pic>
      <p:sp>
        <p:nvSpPr>
          <p:cNvPr id="21" name="Rectangle 20">
            <a:extLst>
              <a:ext uri="{FF2B5EF4-FFF2-40B4-BE49-F238E27FC236}">
                <a16:creationId xmlns:a16="http://schemas.microsoft.com/office/drawing/2014/main" id="{868312FA-1441-5046-91F8-BCE505FC72A0}"/>
              </a:ext>
            </a:extLst>
          </p:cNvPr>
          <p:cNvSpPr/>
          <p:nvPr/>
        </p:nvSpPr>
        <p:spPr>
          <a:xfrm>
            <a:off x="695092" y="6441688"/>
            <a:ext cx="7166517" cy="369332"/>
          </a:xfrm>
          <a:prstGeom prst="rect">
            <a:avLst/>
          </a:prstGeom>
        </p:spPr>
        <p:txBody>
          <a:bodyPr wrap="square">
            <a:spAutoFit/>
          </a:bodyPr>
          <a:lstStyle/>
          <a:p>
            <a:r>
              <a:rPr lang="en-US" dirty="0">
                <a:solidFill>
                  <a:srgbClr val="000000"/>
                </a:solidFill>
                <a:latin typeface="Times" pitchFamily="2" charset="0"/>
              </a:rPr>
              <a:t>From L. H. Sperling, "Introduction to Physical Polymer Science, 2'nd Ed."</a:t>
            </a:r>
            <a:endParaRPr lang="en-US" dirty="0"/>
          </a:p>
        </p:txBody>
      </p:sp>
      <p:sp>
        <p:nvSpPr>
          <p:cNvPr id="3" name="TextBox 2">
            <a:extLst>
              <a:ext uri="{FF2B5EF4-FFF2-40B4-BE49-F238E27FC236}">
                <a16:creationId xmlns:a16="http://schemas.microsoft.com/office/drawing/2014/main" id="{4481C663-1524-66C1-A1B8-E85863C4729F}"/>
              </a:ext>
            </a:extLst>
          </p:cNvPr>
          <p:cNvSpPr txBox="1"/>
          <p:nvPr/>
        </p:nvSpPr>
        <p:spPr>
          <a:xfrm>
            <a:off x="6417677" y="46980"/>
            <a:ext cx="6097022" cy="646331"/>
          </a:xfrm>
          <a:prstGeom prst="rect">
            <a:avLst/>
          </a:prstGeom>
          <a:noFill/>
        </p:spPr>
        <p:txBody>
          <a:bodyPr wrap="square">
            <a:spAutoFit/>
          </a:bodyPr>
          <a:lstStyle/>
          <a:p>
            <a:r>
              <a:rPr lang="en-US" dirty="0">
                <a:hlinkClick r:id="rId3"/>
              </a:rPr>
              <a:t>https://www.frm2.tum.de/</a:t>
            </a:r>
            <a:r>
              <a:rPr lang="en-US" dirty="0" err="1">
                <a:hlinkClick r:id="rId3"/>
              </a:rPr>
              <a:t>en</a:t>
            </a:r>
            <a:r>
              <a:rPr lang="en-US" dirty="0">
                <a:hlinkClick r:id="rId3"/>
              </a:rPr>
              <a:t>/frm2/secondary-sources/positron-source/</a:t>
            </a:r>
            <a:endParaRPr lang="en-US" dirty="0"/>
          </a:p>
        </p:txBody>
      </p:sp>
      <p:pic>
        <p:nvPicPr>
          <p:cNvPr id="4" name="Picture 3">
            <a:extLst>
              <a:ext uri="{FF2B5EF4-FFF2-40B4-BE49-F238E27FC236}">
                <a16:creationId xmlns:a16="http://schemas.microsoft.com/office/drawing/2014/main" id="{D3BDF530-10C7-A3F4-7BDE-21202A010750}"/>
              </a:ext>
            </a:extLst>
          </p:cNvPr>
          <p:cNvPicPr>
            <a:picLocks noChangeAspect="1"/>
          </p:cNvPicPr>
          <p:nvPr/>
        </p:nvPicPr>
        <p:blipFill>
          <a:blip r:embed="rId4"/>
          <a:stretch>
            <a:fillRect/>
          </a:stretch>
        </p:blipFill>
        <p:spPr>
          <a:xfrm>
            <a:off x="5572961" y="685752"/>
            <a:ext cx="5923947" cy="5755936"/>
          </a:xfrm>
          <a:prstGeom prst="rect">
            <a:avLst/>
          </a:prstGeom>
        </p:spPr>
      </p:pic>
      <p:pic>
        <p:nvPicPr>
          <p:cNvPr id="5" name="Picture 4">
            <a:extLst>
              <a:ext uri="{FF2B5EF4-FFF2-40B4-BE49-F238E27FC236}">
                <a16:creationId xmlns:a16="http://schemas.microsoft.com/office/drawing/2014/main" id="{D4DC6EE1-9804-E23A-1A39-8ABE6CC53251}"/>
              </a:ext>
            </a:extLst>
          </p:cNvPr>
          <p:cNvPicPr>
            <a:picLocks noChangeAspect="1"/>
          </p:cNvPicPr>
          <p:nvPr/>
        </p:nvPicPr>
        <p:blipFill>
          <a:blip r:embed="rId5"/>
          <a:stretch>
            <a:fillRect/>
          </a:stretch>
        </p:blipFill>
        <p:spPr>
          <a:xfrm>
            <a:off x="466810" y="2194386"/>
            <a:ext cx="5629190" cy="2561721"/>
          </a:xfrm>
          <a:prstGeom prst="rect">
            <a:avLst/>
          </a:prstGeom>
        </p:spPr>
      </p:pic>
      <p:sp>
        <p:nvSpPr>
          <p:cNvPr id="8" name="TextBox 7">
            <a:extLst>
              <a:ext uri="{FF2B5EF4-FFF2-40B4-BE49-F238E27FC236}">
                <a16:creationId xmlns:a16="http://schemas.microsoft.com/office/drawing/2014/main" id="{FD529401-545E-7F6A-E50F-097162CE7034}"/>
              </a:ext>
            </a:extLst>
          </p:cNvPr>
          <p:cNvSpPr txBox="1"/>
          <p:nvPr/>
        </p:nvSpPr>
        <p:spPr>
          <a:xfrm>
            <a:off x="1217935" y="1351472"/>
            <a:ext cx="3603902" cy="646331"/>
          </a:xfrm>
          <a:prstGeom prst="rect">
            <a:avLst/>
          </a:prstGeom>
          <a:noFill/>
        </p:spPr>
        <p:txBody>
          <a:bodyPr wrap="square">
            <a:spAutoFit/>
          </a:bodyPr>
          <a:lstStyle/>
          <a:p>
            <a:r>
              <a:rPr lang="en-US" dirty="0">
                <a:hlinkClick r:id="rId6"/>
              </a:rPr>
              <a:t>https://</a:t>
            </a:r>
            <a:r>
              <a:rPr lang="en-US" dirty="0" err="1">
                <a:hlinkClick r:id="rId6"/>
              </a:rPr>
              <a:t>en.wikipedia.org</a:t>
            </a:r>
            <a:r>
              <a:rPr lang="en-US" dirty="0">
                <a:hlinkClick r:id="rId6"/>
              </a:rPr>
              <a:t>/wiki/Electron–</a:t>
            </a:r>
            <a:r>
              <a:rPr lang="en-US" dirty="0" err="1">
                <a:hlinkClick r:id="rId6"/>
              </a:rPr>
              <a:t>positron_annihilation</a:t>
            </a:r>
            <a:endParaRPr lang="en-US" dirty="0"/>
          </a:p>
        </p:txBody>
      </p:sp>
    </p:spTree>
    <p:extLst>
      <p:ext uri="{BB962C8B-B14F-4D97-AF65-F5344CB8AC3E}">
        <p14:creationId xmlns:p14="http://schemas.microsoft.com/office/powerpoint/2010/main" val="43678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49"/>
            <a:ext cx="2743200" cy="365125"/>
          </a:xfrm>
        </p:spPr>
        <p:txBody>
          <a:bodyPr/>
          <a:lstStyle/>
          <a:p>
            <a:fld id="{1DE4C417-D63F-5947-9F49-F0288A7D2840}" type="slidenum">
              <a:rPr lang="en-US" smtClean="0"/>
              <a:t>17</a:t>
            </a:fld>
            <a:endParaRPr lang="en-US" dirty="0"/>
          </a:p>
        </p:txBody>
      </p:sp>
      <p:pic>
        <p:nvPicPr>
          <p:cNvPr id="12" name="Picture 11">
            <a:extLst>
              <a:ext uri="{FF2B5EF4-FFF2-40B4-BE49-F238E27FC236}">
                <a16:creationId xmlns:a16="http://schemas.microsoft.com/office/drawing/2014/main" id="{8619E372-F5D2-BB40-8457-62CFD9B492F0}"/>
              </a:ext>
            </a:extLst>
          </p:cNvPr>
          <p:cNvPicPr>
            <a:picLocks noChangeAspect="1"/>
          </p:cNvPicPr>
          <p:nvPr/>
        </p:nvPicPr>
        <p:blipFill>
          <a:blip r:embed="rId2"/>
          <a:stretch>
            <a:fillRect/>
          </a:stretch>
        </p:blipFill>
        <p:spPr>
          <a:xfrm>
            <a:off x="4668177" y="2106417"/>
            <a:ext cx="2794000" cy="1638300"/>
          </a:xfrm>
          <a:prstGeom prst="rect">
            <a:avLst/>
          </a:prstGeom>
        </p:spPr>
      </p:pic>
      <p:pic>
        <p:nvPicPr>
          <p:cNvPr id="13" name="Picture 12">
            <a:extLst>
              <a:ext uri="{FF2B5EF4-FFF2-40B4-BE49-F238E27FC236}">
                <a16:creationId xmlns:a16="http://schemas.microsoft.com/office/drawing/2014/main" id="{32655983-0094-FE47-8AB0-1351C7674AF2}"/>
              </a:ext>
            </a:extLst>
          </p:cNvPr>
          <p:cNvPicPr>
            <a:picLocks noChangeAspect="1"/>
          </p:cNvPicPr>
          <p:nvPr/>
        </p:nvPicPr>
        <p:blipFill>
          <a:blip r:embed="rId3"/>
          <a:stretch>
            <a:fillRect/>
          </a:stretch>
        </p:blipFill>
        <p:spPr>
          <a:xfrm>
            <a:off x="1294902" y="2378819"/>
            <a:ext cx="2057400" cy="850900"/>
          </a:xfrm>
          <a:prstGeom prst="rect">
            <a:avLst/>
          </a:prstGeom>
        </p:spPr>
      </p:pic>
      <p:pic>
        <p:nvPicPr>
          <p:cNvPr id="14" name="Picture 13">
            <a:extLst>
              <a:ext uri="{FF2B5EF4-FFF2-40B4-BE49-F238E27FC236}">
                <a16:creationId xmlns:a16="http://schemas.microsoft.com/office/drawing/2014/main" id="{4847E1F9-9307-2C47-B069-3DFB1BA9302C}"/>
              </a:ext>
            </a:extLst>
          </p:cNvPr>
          <p:cNvPicPr>
            <a:picLocks noChangeAspect="1"/>
          </p:cNvPicPr>
          <p:nvPr/>
        </p:nvPicPr>
        <p:blipFill>
          <a:blip r:embed="rId4"/>
          <a:stretch>
            <a:fillRect/>
          </a:stretch>
        </p:blipFill>
        <p:spPr>
          <a:xfrm>
            <a:off x="1313952" y="4429351"/>
            <a:ext cx="2019300" cy="762000"/>
          </a:xfrm>
          <a:prstGeom prst="rect">
            <a:avLst/>
          </a:prstGeom>
        </p:spPr>
      </p:pic>
      <p:sp>
        <p:nvSpPr>
          <p:cNvPr id="15" name="TextBox 14">
            <a:extLst>
              <a:ext uri="{FF2B5EF4-FFF2-40B4-BE49-F238E27FC236}">
                <a16:creationId xmlns:a16="http://schemas.microsoft.com/office/drawing/2014/main" id="{F2F531B9-A151-8349-BAA2-87F136110931}"/>
              </a:ext>
            </a:extLst>
          </p:cNvPr>
          <p:cNvSpPr txBox="1"/>
          <p:nvPr/>
        </p:nvSpPr>
        <p:spPr>
          <a:xfrm>
            <a:off x="1313952" y="1889353"/>
            <a:ext cx="214033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Flory-Fox Equation</a:t>
            </a:r>
          </a:p>
        </p:txBody>
      </p:sp>
      <p:sp>
        <p:nvSpPr>
          <p:cNvPr id="16" name="TextBox 15">
            <a:extLst>
              <a:ext uri="{FF2B5EF4-FFF2-40B4-BE49-F238E27FC236}">
                <a16:creationId xmlns:a16="http://schemas.microsoft.com/office/drawing/2014/main" id="{C43A7CD1-AA5E-7448-9781-F5C526A19AB5}"/>
              </a:ext>
            </a:extLst>
          </p:cNvPr>
          <p:cNvSpPr txBox="1"/>
          <p:nvPr/>
        </p:nvSpPr>
        <p:spPr>
          <a:xfrm>
            <a:off x="1680290" y="3936352"/>
            <a:ext cx="152477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Fox Equation</a:t>
            </a:r>
          </a:p>
        </p:txBody>
      </p:sp>
      <p:sp>
        <p:nvSpPr>
          <p:cNvPr id="17" name="TextBox 16">
            <a:extLst>
              <a:ext uri="{FF2B5EF4-FFF2-40B4-BE49-F238E27FC236}">
                <a16:creationId xmlns:a16="http://schemas.microsoft.com/office/drawing/2014/main" id="{6596D34F-B683-8040-8316-6D56AD32D2B7}"/>
              </a:ext>
            </a:extLst>
          </p:cNvPr>
          <p:cNvSpPr txBox="1"/>
          <p:nvPr/>
        </p:nvSpPr>
        <p:spPr>
          <a:xfrm>
            <a:off x="4270589" y="840175"/>
            <a:ext cx="314990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Number of end-groups = 2/M</a:t>
            </a:r>
            <a:r>
              <a:rPr lang="en-US" b="1" baseline="-25000" dirty="0">
                <a:latin typeface="Times New Roman" panose="02020603050405020304" pitchFamily="18" charset="0"/>
                <a:cs typeface="Times New Roman" panose="02020603050405020304" pitchFamily="18" charset="0"/>
              </a:rPr>
              <a:t>n</a:t>
            </a:r>
          </a:p>
        </p:txBody>
      </p:sp>
      <p:sp>
        <p:nvSpPr>
          <p:cNvPr id="18" name="TextBox 17">
            <a:extLst>
              <a:ext uri="{FF2B5EF4-FFF2-40B4-BE49-F238E27FC236}">
                <a16:creationId xmlns:a16="http://schemas.microsoft.com/office/drawing/2014/main" id="{03DD68F7-4236-B042-A3B6-C7B296E30006}"/>
              </a:ext>
            </a:extLst>
          </p:cNvPr>
          <p:cNvSpPr txBox="1"/>
          <p:nvPr/>
        </p:nvSpPr>
        <p:spPr>
          <a:xfrm>
            <a:off x="4193470" y="4456961"/>
            <a:ext cx="6468589"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This indicates that the parameter of interest is 1/</a:t>
            </a:r>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is the temperature where a certain free volume is found due to thermal expansion, V =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occupied</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 = V</a:t>
            </a:r>
            <a:r>
              <a:rPr lang="en-US" b="1" baseline="-25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V</a:t>
            </a:r>
            <a:r>
              <a:rPr lang="en-US" b="1" dirty="0" err="1">
                <a:latin typeface="Symbol" pitchFamily="2" charset="2"/>
              </a:rPr>
              <a:t>a</a:t>
            </a:r>
            <a:r>
              <a:rPr lang="en-US" b="1" baseline="-25000" dirty="0" err="1">
                <a:latin typeface="Times New Roman" panose="02020603050405020304" pitchFamily="18" charset="0"/>
                <a:cs typeface="Times New Roman" panose="02020603050405020304" pitchFamily="18" charset="0"/>
              </a:rPr>
              <a:t>T</a:t>
            </a:r>
            <a:r>
              <a:rPr lang="en-US" b="1" dirty="0" err="1">
                <a:latin typeface="Times New Roman" panose="02020603050405020304" pitchFamily="18" charset="0"/>
                <a:cs typeface="Times New Roman" panose="02020603050405020304" pitchFamily="18" charset="0"/>
              </a:rPr>
              <a:t>dT</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T</a:t>
            </a:r>
            <a:r>
              <a:rPr lang="en-US" b="1" baseline="-25000" dirty="0" err="1">
                <a:latin typeface="Times New Roman" panose="02020603050405020304" pitchFamily="18" charset="0"/>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is the temperature where </a:t>
            </a:r>
            <a:r>
              <a:rPr lang="en-US" b="1" dirty="0" err="1">
                <a:latin typeface="Times New Roman" panose="02020603050405020304" pitchFamily="18" charset="0"/>
                <a:cs typeface="Times New Roman" panose="02020603050405020304" pitchFamily="18" charset="0"/>
              </a:rPr>
              <a:t>V</a:t>
            </a:r>
            <a:r>
              <a:rPr lang="en-US" b="1" baseline="-25000" dirty="0" err="1">
                <a:latin typeface="Times New Roman" panose="02020603050405020304" pitchFamily="18" charset="0"/>
                <a:cs typeface="Times New Roman" panose="02020603050405020304" pitchFamily="18" charset="0"/>
              </a:rPr>
              <a:t>free</a:t>
            </a:r>
            <a:r>
              <a:rPr lang="en-US" b="1" dirty="0">
                <a:latin typeface="Times New Roman" panose="02020603050405020304" pitchFamily="18" charset="0"/>
                <a:cs typeface="Times New Roman" panose="02020603050405020304" pitchFamily="18" charset="0"/>
              </a:rPr>
              <a:t>/V = 0.113</a:t>
            </a:r>
          </a:p>
        </p:txBody>
      </p:sp>
      <p:sp>
        <p:nvSpPr>
          <p:cNvPr id="19" name="TextBox 18">
            <a:extLst>
              <a:ext uri="{FF2B5EF4-FFF2-40B4-BE49-F238E27FC236}">
                <a16:creationId xmlns:a16="http://schemas.microsoft.com/office/drawing/2014/main" id="{1207223A-1CEF-D545-A493-56BC999B7846}"/>
              </a:ext>
            </a:extLst>
          </p:cNvPr>
          <p:cNvSpPr txBox="1"/>
          <p:nvPr/>
        </p:nvSpPr>
        <p:spPr>
          <a:xfrm>
            <a:off x="7887659" y="2556235"/>
            <a:ext cx="346614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End groups have more free volume</a:t>
            </a:r>
          </a:p>
          <a:p>
            <a:r>
              <a:rPr lang="en-US" dirty="0" err="1">
                <a:latin typeface="Times New Roman" panose="02020603050405020304" pitchFamily="18" charset="0"/>
                <a:cs typeface="Times New Roman" panose="02020603050405020304" pitchFamily="18" charset="0"/>
              </a:rPr>
              <a:t>T</a:t>
            </a:r>
            <a:r>
              <a:rPr lang="en-US" baseline="-25000" dirty="0" err="1">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occurs when the free volume reaches less than </a:t>
            </a:r>
            <a:r>
              <a:rPr lang="en-US" dirty="0" err="1">
                <a:latin typeface="Times New Roman" panose="02020603050405020304" pitchFamily="18" charset="0"/>
                <a:cs typeface="Times New Roman" panose="02020603050405020304" pitchFamily="18" charset="0"/>
              </a:rPr>
              <a:t>V</a:t>
            </a:r>
            <a:r>
              <a:rPr lang="en-US" baseline="-25000" dirty="0" err="1">
                <a:latin typeface="Times New Roman" panose="02020603050405020304" pitchFamily="18" charset="0"/>
                <a:cs typeface="Times New Roman" panose="02020603050405020304" pitchFamily="18" charset="0"/>
              </a:rPr>
              <a:t>free</a:t>
            </a:r>
            <a:r>
              <a:rPr lang="en-US" dirty="0">
                <a:latin typeface="Times New Roman" panose="02020603050405020304" pitchFamily="18" charset="0"/>
                <a:cs typeface="Times New Roman" panose="02020603050405020304" pitchFamily="18" charset="0"/>
              </a:rPr>
              <a:t> ≤ 0.113V</a:t>
            </a:r>
          </a:p>
        </p:txBody>
      </p:sp>
    </p:spTree>
    <p:extLst>
      <p:ext uri="{BB962C8B-B14F-4D97-AF65-F5344CB8AC3E}">
        <p14:creationId xmlns:p14="http://schemas.microsoft.com/office/powerpoint/2010/main" val="412422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18</a:t>
            </a:fld>
            <a:endParaRPr lang="en-US"/>
          </a:p>
        </p:txBody>
      </p:sp>
      <p:sp>
        <p:nvSpPr>
          <p:cNvPr id="3" name="TextBox 2">
            <a:extLst>
              <a:ext uri="{FF2B5EF4-FFF2-40B4-BE49-F238E27FC236}">
                <a16:creationId xmlns:a16="http://schemas.microsoft.com/office/drawing/2014/main" id="{F3472EAE-00E9-BD45-B434-1B337C51AAA7}"/>
              </a:ext>
            </a:extLst>
          </p:cNvPr>
          <p:cNvSpPr txBox="1"/>
          <p:nvPr/>
        </p:nvSpPr>
        <p:spPr>
          <a:xfrm flipH="1">
            <a:off x="2920620" y="316984"/>
            <a:ext cx="7996450" cy="175432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Some other second order transitions: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Curie Temperature (permanent magnetism disappears Ferro to Para magnetic)</a:t>
            </a:r>
          </a:p>
          <a:p>
            <a:r>
              <a:rPr lang="en-US" b="1" dirty="0">
                <a:latin typeface="Times New Roman" panose="02020603050405020304" pitchFamily="18" charset="0"/>
                <a:cs typeface="Times New Roman" panose="02020603050405020304" pitchFamily="18" charset="0"/>
              </a:rPr>
              <a:t>Neel Temperature (antiferromagnetic becomes paramagnetic)</a:t>
            </a:r>
          </a:p>
          <a:p>
            <a:r>
              <a:rPr lang="en-US" b="1" dirty="0">
                <a:latin typeface="Times New Roman" panose="02020603050405020304" pitchFamily="18" charset="0"/>
                <a:cs typeface="Times New Roman" panose="02020603050405020304" pitchFamily="18" charset="0"/>
              </a:rPr>
              <a:t>Ferro to Para Magnetic (Curie Temp)</a:t>
            </a:r>
          </a:p>
          <a:p>
            <a:r>
              <a:rPr lang="en-US" b="1" dirty="0" err="1">
                <a:latin typeface="Times New Roman" panose="02020603050405020304" pitchFamily="18" charset="0"/>
                <a:cs typeface="Times New Roman" panose="02020603050405020304" pitchFamily="18" charset="0"/>
              </a:rPr>
              <a:t>Ferri</a:t>
            </a:r>
            <a:r>
              <a:rPr lang="en-US" b="1" dirty="0">
                <a:latin typeface="Times New Roman" panose="02020603050405020304" pitchFamily="18" charset="0"/>
                <a:cs typeface="Times New Roman" panose="02020603050405020304" pitchFamily="18" charset="0"/>
              </a:rPr>
              <a:t> to Para Magnetic (Neel Temp)</a:t>
            </a:r>
          </a:p>
        </p:txBody>
      </p:sp>
      <p:pic>
        <p:nvPicPr>
          <p:cNvPr id="1026" name="Picture 2">
            <a:extLst>
              <a:ext uri="{FF2B5EF4-FFF2-40B4-BE49-F238E27FC236}">
                <a16:creationId xmlns:a16="http://schemas.microsoft.com/office/drawing/2014/main" id="{E25C8DFA-CD3E-384A-5EF3-80C2BC451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291"/>
          <a:stretch/>
        </p:blipFill>
        <p:spPr bwMode="auto">
          <a:xfrm rot="10800000">
            <a:off x="8511727" y="425493"/>
            <a:ext cx="1175901" cy="556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FFE857E-6E65-F0ED-9DBB-BDF3FFD16C8A}"/>
              </a:ext>
            </a:extLst>
          </p:cNvPr>
          <p:cNvPicPr>
            <a:picLocks noChangeAspect="1"/>
          </p:cNvPicPr>
          <p:nvPr/>
        </p:nvPicPr>
        <p:blipFill>
          <a:blip r:embed="rId3"/>
          <a:stretch>
            <a:fillRect/>
          </a:stretch>
        </p:blipFill>
        <p:spPr>
          <a:xfrm>
            <a:off x="2044103" y="2843536"/>
            <a:ext cx="7772400" cy="3371665"/>
          </a:xfrm>
          <a:prstGeom prst="rect">
            <a:avLst/>
          </a:prstGeom>
        </p:spPr>
      </p:pic>
    </p:spTree>
    <p:extLst>
      <p:ext uri="{BB962C8B-B14F-4D97-AF65-F5344CB8AC3E}">
        <p14:creationId xmlns:p14="http://schemas.microsoft.com/office/powerpoint/2010/main" val="206244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19</a:t>
            </a:fld>
            <a:endParaRPr lang="en-US"/>
          </a:p>
        </p:txBody>
      </p:sp>
      <p:pic>
        <p:nvPicPr>
          <p:cNvPr id="2" name="Picture 1">
            <a:extLst>
              <a:ext uri="{FF2B5EF4-FFF2-40B4-BE49-F238E27FC236}">
                <a16:creationId xmlns:a16="http://schemas.microsoft.com/office/drawing/2014/main" id="{1A7B13CB-021E-A641-B879-C4206C77565E}"/>
              </a:ext>
            </a:extLst>
          </p:cNvPr>
          <p:cNvPicPr>
            <a:picLocks noChangeAspect="1"/>
          </p:cNvPicPr>
          <p:nvPr/>
        </p:nvPicPr>
        <p:blipFill>
          <a:blip r:embed="rId2"/>
          <a:stretch>
            <a:fillRect/>
          </a:stretch>
        </p:blipFill>
        <p:spPr>
          <a:xfrm>
            <a:off x="0" y="1301750"/>
            <a:ext cx="9093200" cy="5054600"/>
          </a:xfrm>
          <a:prstGeom prst="rect">
            <a:avLst/>
          </a:prstGeom>
        </p:spPr>
      </p:pic>
      <p:sp>
        <p:nvSpPr>
          <p:cNvPr id="3" name="TextBox 2">
            <a:extLst>
              <a:ext uri="{FF2B5EF4-FFF2-40B4-BE49-F238E27FC236}">
                <a16:creationId xmlns:a16="http://schemas.microsoft.com/office/drawing/2014/main" id="{F3472EAE-00E9-BD45-B434-1B337C51AAA7}"/>
              </a:ext>
            </a:extLst>
          </p:cNvPr>
          <p:cNvSpPr txBox="1"/>
          <p:nvPr/>
        </p:nvSpPr>
        <p:spPr>
          <a:xfrm flipH="1">
            <a:off x="1634067" y="316984"/>
            <a:ext cx="9925831"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Usually Second order transition Neel Temperature (like Curie Temp for antiferromagnetic) Fe</a:t>
            </a:r>
            <a:r>
              <a:rPr lang="en-US" b="1" baseline="-25000" dirty="0">
                <a:latin typeface="Times New Roman" panose="02020603050405020304" pitchFamily="18" charset="0"/>
                <a:cs typeface="Times New Roman" panose="02020603050405020304" pitchFamily="18" charset="0"/>
              </a:rPr>
              <a:t>0.947</a:t>
            </a:r>
            <a:r>
              <a:rPr lang="en-US" b="1" dirty="0">
                <a:latin typeface="Times New Roman" panose="02020603050405020304" pitchFamily="18" charset="0"/>
                <a:cs typeface="Times New Roman" panose="02020603050405020304" pitchFamily="18" charset="0"/>
              </a:rPr>
              <a:t>O</a:t>
            </a:r>
          </a:p>
          <a:p>
            <a:r>
              <a:rPr lang="en-US" b="1" dirty="0">
                <a:latin typeface="Times New Roman" panose="02020603050405020304" pitchFamily="18" charset="0"/>
                <a:cs typeface="Times New Roman" panose="02020603050405020304" pitchFamily="18" charset="0"/>
              </a:rPr>
              <a:t>Some cases First order transition (shown here for Fe</a:t>
            </a:r>
            <a:r>
              <a:rPr lang="en-US" b="1" baseline="-25000" dirty="0">
                <a:latin typeface="Times New Roman" panose="02020603050405020304" pitchFamily="18" charset="0"/>
                <a:cs typeface="Times New Roman" panose="02020603050405020304" pitchFamily="18" charset="0"/>
              </a:rPr>
              <a:t>0.99</a:t>
            </a:r>
            <a:r>
              <a:rPr lang="en-US" b="1" dirty="0">
                <a:latin typeface="Times New Roman" panose="02020603050405020304" pitchFamily="18" charset="0"/>
                <a:cs typeface="Times New Roman" panose="02020603050405020304" pitchFamily="18" charset="0"/>
              </a:rPr>
              <a:t>O)</a:t>
            </a:r>
          </a:p>
        </p:txBody>
      </p:sp>
      <p:grpSp>
        <p:nvGrpSpPr>
          <p:cNvPr id="8" name="Group 7">
            <a:extLst>
              <a:ext uri="{FF2B5EF4-FFF2-40B4-BE49-F238E27FC236}">
                <a16:creationId xmlns:a16="http://schemas.microsoft.com/office/drawing/2014/main" id="{3C2D7C15-2BB3-654C-BC30-8DC325E1D1C1}"/>
              </a:ext>
            </a:extLst>
          </p:cNvPr>
          <p:cNvGrpSpPr/>
          <p:nvPr/>
        </p:nvGrpSpPr>
        <p:grpSpPr>
          <a:xfrm>
            <a:off x="7897788" y="1150366"/>
            <a:ext cx="3848100" cy="3626161"/>
            <a:chOff x="7897788" y="1150366"/>
            <a:chExt cx="3848100" cy="3626161"/>
          </a:xfrm>
        </p:grpSpPr>
        <p:pic>
          <p:nvPicPr>
            <p:cNvPr id="4" name="Picture 3">
              <a:extLst>
                <a:ext uri="{FF2B5EF4-FFF2-40B4-BE49-F238E27FC236}">
                  <a16:creationId xmlns:a16="http://schemas.microsoft.com/office/drawing/2014/main" id="{3A2C2BFC-A0D0-B34D-B8C0-5881A7380787}"/>
                </a:ext>
              </a:extLst>
            </p:cNvPr>
            <p:cNvPicPr>
              <a:picLocks noChangeAspect="1"/>
            </p:cNvPicPr>
            <p:nvPr/>
          </p:nvPicPr>
          <p:blipFill>
            <a:blip r:embed="rId3"/>
            <a:stretch>
              <a:fillRect/>
            </a:stretch>
          </p:blipFill>
          <p:spPr>
            <a:xfrm>
              <a:off x="7897788" y="1753927"/>
              <a:ext cx="3848100" cy="3022600"/>
            </a:xfrm>
            <a:prstGeom prst="rect">
              <a:avLst/>
            </a:prstGeom>
          </p:spPr>
        </p:pic>
        <p:sp>
          <p:nvSpPr>
            <p:cNvPr id="5" name="TextBox 4">
              <a:extLst>
                <a:ext uri="{FF2B5EF4-FFF2-40B4-BE49-F238E27FC236}">
                  <a16:creationId xmlns:a16="http://schemas.microsoft.com/office/drawing/2014/main" id="{695E1128-A5F5-AC45-AD63-B966A8B8EDAE}"/>
                </a:ext>
              </a:extLst>
            </p:cNvPr>
            <p:cNvSpPr txBox="1"/>
            <p:nvPr/>
          </p:nvSpPr>
          <p:spPr>
            <a:xfrm>
              <a:off x="9093200" y="1150366"/>
              <a:ext cx="2195601" cy="369332"/>
            </a:xfrm>
            <a:prstGeom prst="rect">
              <a:avLst/>
            </a:prstGeom>
            <a:noFill/>
          </p:spPr>
          <p:txBody>
            <a:bodyPr wrap="none" rtlCol="0">
              <a:spAutoFit/>
            </a:bodyPr>
            <a:lstStyle/>
            <a:p>
              <a:r>
                <a:rPr lang="en-US" dirty="0" err="1"/>
                <a:t>Inden</a:t>
              </a:r>
              <a:r>
                <a:rPr lang="en-US" dirty="0"/>
                <a:t> Model</a:t>
              </a:r>
              <a:r>
                <a:rPr lang="en-US" dirty="0">
                  <a:latin typeface="Symbol" pitchFamily="2" charset="2"/>
                </a:rPr>
                <a:t> t </a:t>
              </a:r>
              <a:r>
                <a:rPr lang="en-US" dirty="0"/>
                <a:t>= T/</a:t>
              </a:r>
              <a:r>
                <a:rPr lang="en-US" dirty="0" err="1"/>
                <a:t>T</a:t>
              </a:r>
              <a:r>
                <a:rPr lang="en-US" baseline="-25000" dirty="0" err="1"/>
                <a:t>tr</a:t>
              </a:r>
              <a:endParaRPr lang="en-US" baseline="-25000" dirty="0"/>
            </a:p>
          </p:txBody>
        </p:sp>
        <p:sp>
          <p:nvSpPr>
            <p:cNvPr id="7" name="TextBox 6">
              <a:extLst>
                <a:ext uri="{FF2B5EF4-FFF2-40B4-BE49-F238E27FC236}">
                  <a16:creationId xmlns:a16="http://schemas.microsoft.com/office/drawing/2014/main" id="{E109EB3D-A196-F946-8270-5D4A080EC940}"/>
                </a:ext>
              </a:extLst>
            </p:cNvPr>
            <p:cNvSpPr txBox="1"/>
            <p:nvPr/>
          </p:nvSpPr>
          <p:spPr>
            <a:xfrm>
              <a:off x="8143934" y="1569261"/>
              <a:ext cx="933332" cy="369332"/>
            </a:xfrm>
            <a:prstGeom prst="rect">
              <a:avLst/>
            </a:prstGeom>
            <a:noFill/>
          </p:spPr>
          <p:txBody>
            <a:bodyPr wrap="none" rtlCol="0">
              <a:spAutoFit/>
            </a:bodyPr>
            <a:lstStyle/>
            <a:p>
              <a:r>
                <a:rPr lang="en-US" dirty="0"/>
                <a:t>For </a:t>
              </a:r>
              <a:r>
                <a:rPr lang="en-US" dirty="0">
                  <a:latin typeface="Symbol" pitchFamily="2" charset="2"/>
                </a:rPr>
                <a:t>t </a:t>
              </a:r>
              <a:r>
                <a:rPr lang="en-US" dirty="0"/>
                <a:t>&lt;1</a:t>
              </a:r>
              <a:endParaRPr lang="en-US" baseline="-25000" dirty="0"/>
            </a:p>
          </p:txBody>
        </p:sp>
      </p:grpSp>
      <p:sp>
        <p:nvSpPr>
          <p:cNvPr id="9" name="TextBox 8">
            <a:extLst>
              <a:ext uri="{FF2B5EF4-FFF2-40B4-BE49-F238E27FC236}">
                <a16:creationId xmlns:a16="http://schemas.microsoft.com/office/drawing/2014/main" id="{6BCC2E67-77CD-2BB8-7681-EBDB34711DED}"/>
              </a:ext>
            </a:extLst>
          </p:cNvPr>
          <p:cNvSpPr txBox="1"/>
          <p:nvPr/>
        </p:nvSpPr>
        <p:spPr>
          <a:xfrm>
            <a:off x="572835" y="989289"/>
            <a:ext cx="149111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(∂H/∂T)</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p</a:t>
            </a:r>
          </a:p>
        </p:txBody>
      </p:sp>
      <p:pic>
        <p:nvPicPr>
          <p:cNvPr id="10" name="Picture 9">
            <a:extLst>
              <a:ext uri="{FF2B5EF4-FFF2-40B4-BE49-F238E27FC236}">
                <a16:creationId xmlns:a16="http://schemas.microsoft.com/office/drawing/2014/main" id="{C9752763-D87F-74F3-78C3-F470205E5722}"/>
              </a:ext>
            </a:extLst>
          </p:cNvPr>
          <p:cNvPicPr>
            <a:picLocks noChangeAspect="1"/>
          </p:cNvPicPr>
          <p:nvPr/>
        </p:nvPicPr>
        <p:blipFill>
          <a:blip r:embed="rId4"/>
          <a:stretch>
            <a:fillRect/>
          </a:stretch>
        </p:blipFill>
        <p:spPr>
          <a:xfrm>
            <a:off x="2504016" y="6260084"/>
            <a:ext cx="6896100" cy="495300"/>
          </a:xfrm>
          <a:prstGeom prst="rect">
            <a:avLst/>
          </a:prstGeom>
        </p:spPr>
      </p:pic>
    </p:spTree>
    <p:extLst>
      <p:ext uri="{BB962C8B-B14F-4D97-AF65-F5344CB8AC3E}">
        <p14:creationId xmlns:p14="http://schemas.microsoft.com/office/powerpoint/2010/main" val="186011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a:t>
            </a:fld>
            <a:endParaRPr lang="en-US"/>
          </a:p>
        </p:txBody>
      </p:sp>
      <p:pic>
        <p:nvPicPr>
          <p:cNvPr id="3" name="Picture 2">
            <a:extLst>
              <a:ext uri="{FF2B5EF4-FFF2-40B4-BE49-F238E27FC236}">
                <a16:creationId xmlns:a16="http://schemas.microsoft.com/office/drawing/2014/main" id="{7FFDD8BD-62DA-084D-B44A-2718CA9C5B61}"/>
              </a:ext>
            </a:extLst>
          </p:cNvPr>
          <p:cNvPicPr>
            <a:picLocks noChangeAspect="1"/>
          </p:cNvPicPr>
          <p:nvPr/>
        </p:nvPicPr>
        <p:blipFill>
          <a:blip r:embed="rId2"/>
          <a:stretch>
            <a:fillRect/>
          </a:stretch>
        </p:blipFill>
        <p:spPr>
          <a:xfrm>
            <a:off x="2860500" y="0"/>
            <a:ext cx="6471000" cy="6858000"/>
          </a:xfrm>
          <a:prstGeom prst="rect">
            <a:avLst/>
          </a:prstGeom>
        </p:spPr>
      </p:pic>
      <p:sp>
        <p:nvSpPr>
          <p:cNvPr id="2" name="TextBox 1">
            <a:extLst>
              <a:ext uri="{FF2B5EF4-FFF2-40B4-BE49-F238E27FC236}">
                <a16:creationId xmlns:a16="http://schemas.microsoft.com/office/drawing/2014/main" id="{C6E14614-B124-2747-922E-B188DE5376BE}"/>
              </a:ext>
            </a:extLst>
          </p:cNvPr>
          <p:cNvSpPr txBox="1"/>
          <p:nvPr/>
        </p:nvSpPr>
        <p:spPr>
          <a:xfrm>
            <a:off x="226253" y="2814452"/>
            <a:ext cx="26342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Second Order Transition</a:t>
            </a:r>
          </a:p>
        </p:txBody>
      </p:sp>
    </p:spTree>
    <p:extLst>
      <p:ext uri="{BB962C8B-B14F-4D97-AF65-F5344CB8AC3E}">
        <p14:creationId xmlns:p14="http://schemas.microsoft.com/office/powerpoint/2010/main" val="311910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20</a:t>
            </a:fld>
            <a:endParaRPr lang="en-US"/>
          </a:p>
        </p:txBody>
      </p:sp>
      <p:pic>
        <p:nvPicPr>
          <p:cNvPr id="10" name="Picture 9">
            <a:extLst>
              <a:ext uri="{FF2B5EF4-FFF2-40B4-BE49-F238E27FC236}">
                <a16:creationId xmlns:a16="http://schemas.microsoft.com/office/drawing/2014/main" id="{D932820F-DD86-E6B1-C548-9BF0BE63D97C}"/>
              </a:ext>
            </a:extLst>
          </p:cNvPr>
          <p:cNvPicPr>
            <a:picLocks noChangeAspect="1"/>
          </p:cNvPicPr>
          <p:nvPr/>
        </p:nvPicPr>
        <p:blipFill>
          <a:blip r:embed="rId2"/>
          <a:stretch>
            <a:fillRect/>
          </a:stretch>
        </p:blipFill>
        <p:spPr>
          <a:xfrm>
            <a:off x="2772832" y="1927225"/>
            <a:ext cx="7414589" cy="4794250"/>
          </a:xfrm>
          <a:prstGeom prst="rect">
            <a:avLst/>
          </a:prstGeom>
        </p:spPr>
      </p:pic>
      <p:pic>
        <p:nvPicPr>
          <p:cNvPr id="11" name="Picture 10">
            <a:extLst>
              <a:ext uri="{FF2B5EF4-FFF2-40B4-BE49-F238E27FC236}">
                <a16:creationId xmlns:a16="http://schemas.microsoft.com/office/drawing/2014/main" id="{42B080A9-09A9-5FB1-1A80-F2F24D8780E8}"/>
              </a:ext>
            </a:extLst>
          </p:cNvPr>
          <p:cNvPicPr>
            <a:picLocks noChangeAspect="1"/>
          </p:cNvPicPr>
          <p:nvPr/>
        </p:nvPicPr>
        <p:blipFill>
          <a:blip r:embed="rId3"/>
          <a:stretch>
            <a:fillRect/>
          </a:stretch>
        </p:blipFill>
        <p:spPr>
          <a:xfrm>
            <a:off x="2542116" y="96955"/>
            <a:ext cx="4737100" cy="1536700"/>
          </a:xfrm>
          <a:prstGeom prst="rect">
            <a:avLst/>
          </a:prstGeom>
        </p:spPr>
      </p:pic>
      <p:pic>
        <p:nvPicPr>
          <p:cNvPr id="12" name="Picture 11">
            <a:extLst>
              <a:ext uri="{FF2B5EF4-FFF2-40B4-BE49-F238E27FC236}">
                <a16:creationId xmlns:a16="http://schemas.microsoft.com/office/drawing/2014/main" id="{5EC3A7F5-3694-32C5-2B96-6078EEB65F43}"/>
              </a:ext>
            </a:extLst>
          </p:cNvPr>
          <p:cNvPicPr>
            <a:picLocks noChangeAspect="1"/>
          </p:cNvPicPr>
          <p:nvPr/>
        </p:nvPicPr>
        <p:blipFill>
          <a:blip r:embed="rId4"/>
          <a:stretch>
            <a:fillRect/>
          </a:stretch>
        </p:blipFill>
        <p:spPr>
          <a:xfrm>
            <a:off x="8089899" y="751005"/>
            <a:ext cx="2535739" cy="273462"/>
          </a:xfrm>
          <a:prstGeom prst="rect">
            <a:avLst/>
          </a:prstGeom>
        </p:spPr>
      </p:pic>
    </p:spTree>
    <p:extLst>
      <p:ext uri="{BB962C8B-B14F-4D97-AF65-F5344CB8AC3E}">
        <p14:creationId xmlns:p14="http://schemas.microsoft.com/office/powerpoint/2010/main" val="42407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21</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534769" y="498475"/>
            <a:ext cx="693306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Landau theory for 2’nd order transitions based on a Taylor series expansion of the Gibbs free energy in the “Order Parameter” </a:t>
            </a:r>
            <a:r>
              <a:rPr lang="en-US" dirty="0">
                <a:latin typeface="Symbol" pitchFamily="2" charset="2"/>
              </a:rPr>
              <a:t>G</a:t>
            </a:r>
          </a:p>
        </p:txBody>
      </p:sp>
      <p:sp>
        <p:nvSpPr>
          <p:cNvPr id="3" name="TextBox 2">
            <a:extLst>
              <a:ext uri="{FF2B5EF4-FFF2-40B4-BE49-F238E27FC236}">
                <a16:creationId xmlns:a16="http://schemas.microsoft.com/office/drawing/2014/main" id="{D33BE16B-95B1-0842-8144-3F605527D39B}"/>
              </a:ext>
            </a:extLst>
          </p:cNvPr>
          <p:cNvSpPr txBox="1"/>
          <p:nvPr/>
        </p:nvSpPr>
        <p:spPr>
          <a:xfrm flipH="1">
            <a:off x="3867092" y="1144806"/>
            <a:ext cx="5951967"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free energy is analytic (there is a function)</a:t>
            </a:r>
          </a:p>
          <a:p>
            <a:r>
              <a:rPr lang="en-US" dirty="0">
                <a:latin typeface="Times New Roman" panose="02020603050405020304" pitchFamily="18" charset="0"/>
                <a:cs typeface="Times New Roman" panose="02020603050405020304" pitchFamily="18" charset="0"/>
              </a:rPr>
              <a:t>-The free energy is  symmetric in T (only even powers of 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order parameter was originally the magnetization, m</a:t>
            </a:r>
          </a:p>
          <a:p>
            <a:r>
              <a:rPr lang="en-US" dirty="0">
                <a:latin typeface="Times New Roman" panose="02020603050405020304" pitchFamily="18" charset="0"/>
                <a:cs typeface="Times New Roman" panose="02020603050405020304" pitchFamily="18" charset="0"/>
              </a:rPr>
              <a:t>For liquid crystals it is the director</a:t>
            </a:r>
          </a:p>
          <a:p>
            <a:r>
              <a:rPr lang="en-US" dirty="0">
                <a:latin typeface="Times New Roman" panose="02020603050405020304" pitchFamily="18" charset="0"/>
                <a:cs typeface="Times New Roman" panose="02020603050405020304" pitchFamily="18" charset="0"/>
              </a:rPr>
              <a:t>For binary blends it can be the composition</a:t>
            </a:r>
          </a:p>
        </p:txBody>
      </p:sp>
      <p:pic>
        <p:nvPicPr>
          <p:cNvPr id="4" name="Picture 3">
            <a:extLst>
              <a:ext uri="{FF2B5EF4-FFF2-40B4-BE49-F238E27FC236}">
                <a16:creationId xmlns:a16="http://schemas.microsoft.com/office/drawing/2014/main" id="{A94201D1-C5CE-4949-A56E-5A9C1B2DC1B7}"/>
              </a:ext>
            </a:extLst>
          </p:cNvPr>
          <p:cNvPicPr>
            <a:picLocks noChangeAspect="1"/>
          </p:cNvPicPr>
          <p:nvPr/>
        </p:nvPicPr>
        <p:blipFill>
          <a:blip r:embed="rId2"/>
          <a:stretch>
            <a:fillRect/>
          </a:stretch>
        </p:blipFill>
        <p:spPr>
          <a:xfrm>
            <a:off x="410569" y="133350"/>
            <a:ext cx="3124200" cy="6223000"/>
          </a:xfrm>
          <a:prstGeom prst="rect">
            <a:avLst/>
          </a:prstGeom>
        </p:spPr>
      </p:pic>
      <p:sp>
        <p:nvSpPr>
          <p:cNvPr id="5" name="TextBox 4">
            <a:extLst>
              <a:ext uri="{FF2B5EF4-FFF2-40B4-BE49-F238E27FC236}">
                <a16:creationId xmlns:a16="http://schemas.microsoft.com/office/drawing/2014/main" id="{6916C584-FC15-574A-A691-CFF1DFC85FE8}"/>
              </a:ext>
            </a:extLst>
          </p:cNvPr>
          <p:cNvSpPr txBox="1"/>
          <p:nvPr/>
        </p:nvSpPr>
        <p:spPr>
          <a:xfrm>
            <a:off x="3867093" y="3176131"/>
            <a:ext cx="768367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Curie Temperature is the critical point for ordering.  Above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no order and m = 0 in the absence of a magnetic field, i.e. </a:t>
            </a:r>
            <a:r>
              <a:rPr lang="en-US" dirty="0" err="1">
                <a:latin typeface="Times New Roman" panose="02020603050405020304" pitchFamily="18" charset="0"/>
                <a:cs typeface="Times New Roman" panose="02020603050405020304" pitchFamily="18" charset="0"/>
              </a:rPr>
              <a:t>paramagnetism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Below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m has a value.</a:t>
            </a:r>
          </a:p>
        </p:txBody>
      </p:sp>
      <p:pic>
        <p:nvPicPr>
          <p:cNvPr id="7" name="Picture 6">
            <a:extLst>
              <a:ext uri="{FF2B5EF4-FFF2-40B4-BE49-F238E27FC236}">
                <a16:creationId xmlns:a16="http://schemas.microsoft.com/office/drawing/2014/main" id="{18F61EDF-5B1C-6E49-9428-1F7C2563E6C1}"/>
              </a:ext>
            </a:extLst>
          </p:cNvPr>
          <p:cNvPicPr>
            <a:picLocks noChangeAspect="1"/>
          </p:cNvPicPr>
          <p:nvPr/>
        </p:nvPicPr>
        <p:blipFill>
          <a:blip r:embed="rId3"/>
          <a:stretch>
            <a:fillRect/>
          </a:stretch>
        </p:blipFill>
        <p:spPr>
          <a:xfrm>
            <a:off x="3867093" y="4435157"/>
            <a:ext cx="2679700" cy="495300"/>
          </a:xfrm>
          <a:prstGeom prst="rect">
            <a:avLst/>
          </a:prstGeom>
        </p:spPr>
      </p:pic>
      <p:sp>
        <p:nvSpPr>
          <p:cNvPr id="8" name="TextBox 7">
            <a:extLst>
              <a:ext uri="{FF2B5EF4-FFF2-40B4-BE49-F238E27FC236}">
                <a16:creationId xmlns:a16="http://schemas.microsoft.com/office/drawing/2014/main" id="{BE2D24F0-1E88-2B40-A979-5CC51B748205}"/>
              </a:ext>
            </a:extLst>
          </p:cNvPr>
          <p:cNvSpPr txBox="1"/>
          <p:nvPr/>
        </p:nvSpPr>
        <p:spPr>
          <a:xfrm>
            <a:off x="4006057" y="4997073"/>
            <a:ext cx="19968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constant T and p</a:t>
            </a:r>
          </a:p>
        </p:txBody>
      </p:sp>
      <p:pic>
        <p:nvPicPr>
          <p:cNvPr id="9" name="Picture 8">
            <a:extLst>
              <a:ext uri="{FF2B5EF4-FFF2-40B4-BE49-F238E27FC236}">
                <a16:creationId xmlns:a16="http://schemas.microsoft.com/office/drawing/2014/main" id="{D616830E-3E3F-3445-BA6B-618FD8950526}"/>
              </a:ext>
            </a:extLst>
          </p:cNvPr>
          <p:cNvPicPr>
            <a:picLocks noChangeAspect="1"/>
          </p:cNvPicPr>
          <p:nvPr/>
        </p:nvPicPr>
        <p:blipFill>
          <a:blip r:embed="rId4"/>
          <a:stretch>
            <a:fillRect/>
          </a:stretch>
        </p:blipFill>
        <p:spPr>
          <a:xfrm>
            <a:off x="4006057" y="5315998"/>
            <a:ext cx="3991781" cy="679682"/>
          </a:xfrm>
          <a:prstGeom prst="rect">
            <a:avLst/>
          </a:prstGeom>
        </p:spPr>
      </p:pic>
      <p:sp>
        <p:nvSpPr>
          <p:cNvPr id="10" name="TextBox 9">
            <a:extLst>
              <a:ext uri="{FF2B5EF4-FFF2-40B4-BE49-F238E27FC236}">
                <a16:creationId xmlns:a16="http://schemas.microsoft.com/office/drawing/2014/main" id="{F33D8346-0B36-1747-B138-607658F33674}"/>
              </a:ext>
            </a:extLst>
          </p:cNvPr>
          <p:cNvSpPr txBox="1"/>
          <p:nvPr/>
        </p:nvSpPr>
        <p:spPr>
          <a:xfrm>
            <a:off x="3867093" y="6011889"/>
            <a:ext cx="7311297"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 is a bias associated with the direction of magnetization, this is 0 above T</a:t>
            </a:r>
            <a:r>
              <a:rPr lang="en-US" baseline="-25000" dirty="0">
                <a:latin typeface="Times New Roman" panose="02020603050405020304" pitchFamily="18" charset="0"/>
                <a:cs typeface="Times New Roman" panose="02020603050405020304" pitchFamily="18" charset="0"/>
              </a:rPr>
              <a:t>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is positive above T</a:t>
            </a:r>
            <a:r>
              <a:rPr lang="en-US" baseline="-250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and changes sign at 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972005D0-7BCF-C447-9CB2-3580206B3BA3}"/>
              </a:ext>
            </a:extLst>
          </p:cNvPr>
          <p:cNvPicPr>
            <a:picLocks noChangeAspect="1"/>
          </p:cNvPicPr>
          <p:nvPr/>
        </p:nvPicPr>
        <p:blipFill>
          <a:blip r:embed="rId5"/>
          <a:stretch>
            <a:fillRect/>
          </a:stretch>
        </p:blipFill>
        <p:spPr>
          <a:xfrm>
            <a:off x="8484795" y="6324600"/>
            <a:ext cx="1854200" cy="533400"/>
          </a:xfrm>
          <a:prstGeom prst="rect">
            <a:avLst/>
          </a:prstGeom>
        </p:spPr>
      </p:pic>
      <p:grpSp>
        <p:nvGrpSpPr>
          <p:cNvPr id="16" name="Group 15">
            <a:extLst>
              <a:ext uri="{FF2B5EF4-FFF2-40B4-BE49-F238E27FC236}">
                <a16:creationId xmlns:a16="http://schemas.microsoft.com/office/drawing/2014/main" id="{61745439-8FAE-4C17-C486-5EC7716ED991}"/>
              </a:ext>
            </a:extLst>
          </p:cNvPr>
          <p:cNvGrpSpPr/>
          <p:nvPr/>
        </p:nvGrpSpPr>
        <p:grpSpPr>
          <a:xfrm>
            <a:off x="9176231" y="3713340"/>
            <a:ext cx="2583202" cy="2229608"/>
            <a:chOff x="9176231" y="3713340"/>
            <a:chExt cx="2583202" cy="2229608"/>
          </a:xfrm>
        </p:grpSpPr>
        <p:pic>
          <p:nvPicPr>
            <p:cNvPr id="11" name="Picture 10">
              <a:extLst>
                <a:ext uri="{FF2B5EF4-FFF2-40B4-BE49-F238E27FC236}">
                  <a16:creationId xmlns:a16="http://schemas.microsoft.com/office/drawing/2014/main" id="{94FCBE4A-87E5-F348-96CB-67F6DB557C02}"/>
                </a:ext>
              </a:extLst>
            </p:cNvPr>
            <p:cNvPicPr>
              <a:picLocks noChangeAspect="1"/>
            </p:cNvPicPr>
            <p:nvPr/>
          </p:nvPicPr>
          <p:blipFill>
            <a:blip r:embed="rId6"/>
            <a:stretch>
              <a:fillRect/>
            </a:stretch>
          </p:blipFill>
          <p:spPr>
            <a:xfrm>
              <a:off x="9176231" y="3713340"/>
              <a:ext cx="2583202" cy="2229608"/>
            </a:xfrm>
            <a:prstGeom prst="rect">
              <a:avLst/>
            </a:prstGeom>
          </p:spPr>
        </p:pic>
        <p:sp>
          <p:nvSpPr>
            <p:cNvPr id="13" name="TextBox 12">
              <a:extLst>
                <a:ext uri="{FF2B5EF4-FFF2-40B4-BE49-F238E27FC236}">
                  <a16:creationId xmlns:a16="http://schemas.microsoft.com/office/drawing/2014/main" id="{5092D0B9-5723-6659-7BBF-5D13A14006CB}"/>
                </a:ext>
              </a:extLst>
            </p:cNvPr>
            <p:cNvSpPr txBox="1"/>
            <p:nvPr/>
          </p:nvSpPr>
          <p:spPr>
            <a:xfrm>
              <a:off x="10420775" y="565446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sp>
          <p:nvSpPr>
            <p:cNvPr id="14" name="TextBox 13">
              <a:extLst>
                <a:ext uri="{FF2B5EF4-FFF2-40B4-BE49-F238E27FC236}">
                  <a16:creationId xmlns:a16="http://schemas.microsoft.com/office/drawing/2014/main" id="{24735949-F9F2-4388-0E87-732773015725}"/>
                </a:ext>
              </a:extLst>
            </p:cNvPr>
            <p:cNvSpPr txBox="1"/>
            <p:nvPr/>
          </p:nvSpPr>
          <p:spPr>
            <a:xfrm>
              <a:off x="10467832" y="5164625"/>
              <a:ext cx="328936" cy="276999"/>
            </a:xfrm>
            <a:prstGeom prst="rect">
              <a:avLst/>
            </a:prstGeom>
            <a:solidFill>
              <a:schemeClr val="bg1"/>
            </a:solidFill>
          </p:spPr>
          <p:txBody>
            <a:bodyPr wrap="none" rtlCol="0">
              <a:spAutoFit/>
            </a:bodyPr>
            <a:lstStyle/>
            <a:p>
              <a:r>
                <a:rPr lang="en-US" sz="1200" dirty="0">
                  <a:latin typeface="Symbol" pitchFamily="2" charset="2"/>
                </a:rPr>
                <a:t>G</a:t>
              </a:r>
              <a:r>
                <a:rPr lang="en-US" sz="1200" baseline="-25000" dirty="0">
                  <a:latin typeface="Symbol" pitchFamily="2" charset="2"/>
                </a:rPr>
                <a:t>0</a:t>
              </a:r>
            </a:p>
          </p:txBody>
        </p:sp>
        <p:sp>
          <p:nvSpPr>
            <p:cNvPr id="15" name="TextBox 14">
              <a:extLst>
                <a:ext uri="{FF2B5EF4-FFF2-40B4-BE49-F238E27FC236}">
                  <a16:creationId xmlns:a16="http://schemas.microsoft.com/office/drawing/2014/main" id="{E0CE66E1-DB3B-9F80-0DD6-E2C536D27E59}"/>
                </a:ext>
              </a:extLst>
            </p:cNvPr>
            <p:cNvSpPr txBox="1"/>
            <p:nvPr/>
          </p:nvSpPr>
          <p:spPr>
            <a:xfrm>
              <a:off x="11425110" y="446307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grpSp>
    </p:spTree>
    <p:extLst>
      <p:ext uri="{BB962C8B-B14F-4D97-AF65-F5344CB8AC3E}">
        <p14:creationId xmlns:p14="http://schemas.microsoft.com/office/powerpoint/2010/main" val="1420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22</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order parameter</a:t>
            </a:r>
            <a:endParaRPr lang="en-US" sz="2000" b="1" dirty="0">
              <a:latin typeface="Symbol" pitchFamily="2" charset="2"/>
            </a:endParaRPr>
          </a:p>
        </p:txBody>
      </p:sp>
      <p:pic>
        <p:nvPicPr>
          <p:cNvPr id="17" name="Picture 16">
            <a:extLst>
              <a:ext uri="{FF2B5EF4-FFF2-40B4-BE49-F238E27FC236}">
                <a16:creationId xmlns:a16="http://schemas.microsoft.com/office/drawing/2014/main" id="{95B768CE-1C38-9F4B-88D2-0E4F1FA8CCEF}"/>
              </a:ext>
            </a:extLst>
          </p:cNvPr>
          <p:cNvPicPr>
            <a:picLocks noChangeAspect="1"/>
          </p:cNvPicPr>
          <p:nvPr/>
        </p:nvPicPr>
        <p:blipFill>
          <a:blip r:embed="rId2"/>
          <a:stretch>
            <a:fillRect/>
          </a:stretch>
        </p:blipFill>
        <p:spPr>
          <a:xfrm>
            <a:off x="430530" y="609600"/>
            <a:ext cx="3352800" cy="6248400"/>
          </a:xfrm>
          <a:prstGeom prst="rect">
            <a:avLst/>
          </a:prstGeom>
        </p:spPr>
      </p:pic>
      <p:pic>
        <p:nvPicPr>
          <p:cNvPr id="18" name="Picture 17">
            <a:extLst>
              <a:ext uri="{FF2B5EF4-FFF2-40B4-BE49-F238E27FC236}">
                <a16:creationId xmlns:a16="http://schemas.microsoft.com/office/drawing/2014/main" id="{2ABBFDD8-B515-3F9B-5451-AF804AA64A1D}"/>
              </a:ext>
            </a:extLst>
          </p:cNvPr>
          <p:cNvPicPr>
            <a:picLocks noChangeAspect="1"/>
          </p:cNvPicPr>
          <p:nvPr/>
        </p:nvPicPr>
        <p:blipFill>
          <a:blip r:embed="rId3"/>
          <a:stretch>
            <a:fillRect/>
          </a:stretch>
        </p:blipFill>
        <p:spPr>
          <a:xfrm>
            <a:off x="4152900" y="1114146"/>
            <a:ext cx="3022600" cy="2730500"/>
          </a:xfrm>
          <a:prstGeom prst="rect">
            <a:avLst/>
          </a:prstGeom>
        </p:spPr>
      </p:pic>
      <p:pic>
        <p:nvPicPr>
          <p:cNvPr id="19" name="Picture 18">
            <a:extLst>
              <a:ext uri="{FF2B5EF4-FFF2-40B4-BE49-F238E27FC236}">
                <a16:creationId xmlns:a16="http://schemas.microsoft.com/office/drawing/2014/main" id="{5942F7A4-957E-8463-BE9C-7AC30D268CA2}"/>
              </a:ext>
            </a:extLst>
          </p:cNvPr>
          <p:cNvPicPr>
            <a:picLocks noChangeAspect="1"/>
          </p:cNvPicPr>
          <p:nvPr/>
        </p:nvPicPr>
        <p:blipFill>
          <a:blip r:embed="rId4"/>
          <a:stretch>
            <a:fillRect/>
          </a:stretch>
        </p:blipFill>
        <p:spPr>
          <a:xfrm>
            <a:off x="4152900" y="3913226"/>
            <a:ext cx="7772400" cy="2694266"/>
          </a:xfrm>
          <a:prstGeom prst="rect">
            <a:avLst/>
          </a:prstGeom>
        </p:spPr>
      </p:pic>
      <p:pic>
        <p:nvPicPr>
          <p:cNvPr id="20" name="Picture 19">
            <a:extLst>
              <a:ext uri="{FF2B5EF4-FFF2-40B4-BE49-F238E27FC236}">
                <a16:creationId xmlns:a16="http://schemas.microsoft.com/office/drawing/2014/main" id="{97B8BA36-6979-ED3D-BA1F-04AD1F030021}"/>
              </a:ext>
            </a:extLst>
          </p:cNvPr>
          <p:cNvPicPr>
            <a:picLocks noChangeAspect="1"/>
          </p:cNvPicPr>
          <p:nvPr/>
        </p:nvPicPr>
        <p:blipFill>
          <a:blip r:embed="rId5"/>
          <a:stretch>
            <a:fillRect/>
          </a:stretch>
        </p:blipFill>
        <p:spPr>
          <a:xfrm>
            <a:off x="7215234" y="737642"/>
            <a:ext cx="4864100" cy="1955800"/>
          </a:xfrm>
          <a:prstGeom prst="rect">
            <a:avLst/>
          </a:prstGeom>
        </p:spPr>
      </p:pic>
      <p:pic>
        <p:nvPicPr>
          <p:cNvPr id="21" name="Picture 20">
            <a:extLst>
              <a:ext uri="{FF2B5EF4-FFF2-40B4-BE49-F238E27FC236}">
                <a16:creationId xmlns:a16="http://schemas.microsoft.com/office/drawing/2014/main" id="{0C99B091-CC33-543C-DD7A-DB4A1428A98A}"/>
              </a:ext>
            </a:extLst>
          </p:cNvPr>
          <p:cNvPicPr>
            <a:picLocks noChangeAspect="1"/>
          </p:cNvPicPr>
          <p:nvPr/>
        </p:nvPicPr>
        <p:blipFill>
          <a:blip r:embed="rId6"/>
          <a:stretch>
            <a:fillRect/>
          </a:stretch>
        </p:blipFill>
        <p:spPr>
          <a:xfrm>
            <a:off x="6516734" y="2878742"/>
            <a:ext cx="5562600" cy="783341"/>
          </a:xfrm>
          <a:prstGeom prst="rect">
            <a:avLst/>
          </a:prstGeom>
        </p:spPr>
      </p:pic>
      <p:pic>
        <p:nvPicPr>
          <p:cNvPr id="22" name="Picture 21">
            <a:extLst>
              <a:ext uri="{FF2B5EF4-FFF2-40B4-BE49-F238E27FC236}">
                <a16:creationId xmlns:a16="http://schemas.microsoft.com/office/drawing/2014/main" id="{221E5D93-E393-EFC9-B935-6691B6A409E3}"/>
              </a:ext>
            </a:extLst>
          </p:cNvPr>
          <p:cNvPicPr>
            <a:picLocks noChangeAspect="1"/>
          </p:cNvPicPr>
          <p:nvPr/>
        </p:nvPicPr>
        <p:blipFill>
          <a:blip r:embed="rId7"/>
          <a:stretch>
            <a:fillRect/>
          </a:stretch>
        </p:blipFill>
        <p:spPr>
          <a:xfrm>
            <a:off x="7076333" y="4843139"/>
            <a:ext cx="5003001" cy="525355"/>
          </a:xfrm>
          <a:prstGeom prst="rect">
            <a:avLst/>
          </a:prstGeom>
        </p:spPr>
      </p:pic>
    </p:spTree>
    <p:extLst>
      <p:ext uri="{BB962C8B-B14F-4D97-AF65-F5344CB8AC3E}">
        <p14:creationId xmlns:p14="http://schemas.microsoft.com/office/powerpoint/2010/main" val="247853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23</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2’nd order transitions</a:t>
            </a:r>
            <a:endParaRPr lang="en-US" sz="2000" b="1" dirty="0">
              <a:latin typeface="Symbol" pitchFamily="2" charset="2"/>
            </a:endParaRPr>
          </a:p>
        </p:txBody>
      </p:sp>
      <p:sp>
        <p:nvSpPr>
          <p:cNvPr id="3" name="TextBox 2">
            <a:extLst>
              <a:ext uri="{FF2B5EF4-FFF2-40B4-BE49-F238E27FC236}">
                <a16:creationId xmlns:a16="http://schemas.microsoft.com/office/drawing/2014/main" id="{D33BE16B-95B1-0842-8144-3F605527D39B}"/>
              </a:ext>
            </a:extLst>
          </p:cNvPr>
          <p:cNvSpPr txBox="1"/>
          <p:nvPr/>
        </p:nvSpPr>
        <p:spPr>
          <a:xfrm flipH="1">
            <a:off x="518474" y="883489"/>
            <a:ext cx="11381294"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order parameter </a:t>
            </a:r>
            <a:r>
              <a:rPr lang="en-US" b="1" i="1" dirty="0">
                <a:latin typeface="Symbol" pitchFamily="2" charset="2"/>
                <a:cs typeface="Times New Roman" panose="02020603050405020304" pitchFamily="18" charset="0"/>
              </a:rPr>
              <a:t>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could be concentration (normal phase separation), magnetization (magnets) , orientation (LCs)</a:t>
            </a:r>
          </a:p>
          <a:p>
            <a:r>
              <a:rPr lang="en-US" dirty="0">
                <a:latin typeface="Times New Roman" panose="02020603050405020304" pitchFamily="18" charset="0"/>
                <a:cs typeface="Times New Roman" panose="02020603050405020304" pitchFamily="18" charset="0"/>
              </a:rPr>
              <a:t>The point is to find a value for </a:t>
            </a:r>
            <a:r>
              <a:rPr lang="en-US" b="1"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above and below the critical point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(where phase separation become possible).</a:t>
            </a:r>
          </a:p>
          <a:p>
            <a:r>
              <a:rPr lang="en-US" dirty="0">
                <a:latin typeface="Times New Roman" panose="02020603050405020304" pitchFamily="18" charset="0"/>
                <a:cs typeface="Times New Roman" panose="02020603050405020304" pitchFamily="18" charset="0"/>
              </a:rPr>
              <a:t>Particularly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b="1"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and we have no ”order” (think of no magnetization above the Curie temperature or no deviation from the average composition (</a:t>
            </a:r>
            <a:r>
              <a:rPr lang="en-US" i="1" dirty="0">
                <a:latin typeface="Symbol" pitchFamily="2" charset="2"/>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&lt;</a:t>
            </a:r>
            <a:r>
              <a:rPr lang="en-US" i="1" dirty="0">
                <a:latin typeface="Symbol" pitchFamily="2" charset="2"/>
                <a:cs typeface="Times New Roman" panose="02020603050405020304" pitchFamily="18" charset="0"/>
              </a:rPr>
              <a:t> r </a:t>
            </a:r>
            <a:r>
              <a:rPr lang="en-US" dirty="0">
                <a:latin typeface="Times New Roman" panose="02020603050405020304" pitchFamily="18" charset="0"/>
                <a:cs typeface="Times New Roman" panose="02020603050405020304" pitchFamily="18" charset="0"/>
              </a:rPr>
              <a:t>&gt;) above the critical temperature).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free energy is analytic (there is a function in </a:t>
            </a:r>
            <a:r>
              <a:rPr lang="en-US" i="1" dirty="0">
                <a:latin typeface="Symbol" pitchFamily="2" charset="2"/>
                <a:cs typeface="Times New Roman" panose="02020603050405020304" pitchFamily="18" charset="0"/>
              </a:rPr>
              <a:t>G</a:t>
            </a:r>
            <a:r>
              <a:rPr lang="en-US" dirty="0">
                <a:latin typeface="Symbol" pitchFamily="2" charset="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free energy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symmetric in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(only even powers of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simplicity, take a two term Taylor series expansion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p>
          <a:p>
            <a:r>
              <a:rPr lang="en-US" dirty="0">
                <a:latin typeface="Times New Roman" panose="02020603050405020304" pitchFamily="18" charset="0"/>
                <a:cs typeface="Times New Roman" panose="02020603050405020304" pitchFamily="18" charset="0"/>
              </a:rPr>
              <a:t>Near the critical temperature assume for simplicity</a:t>
            </a:r>
          </a:p>
          <a:p>
            <a:r>
              <a:rPr lang="en-US" dirty="0">
                <a:latin typeface="Times New Roman" panose="02020603050405020304" pitchFamily="18" charset="0"/>
                <a:cs typeface="Times New Roman" panose="02020603050405020304" pitchFamily="18" charset="0"/>
              </a:rPr>
              <a:t>	</a:t>
            </a:r>
            <a:r>
              <a:rPr lang="en-US" dirty="0">
                <a:latin typeface="Symbol" pitchFamily="2" charset="2"/>
                <a:cs typeface="Times New Roman" panose="02020603050405020304" pitchFamily="18" charset="0"/>
              </a:rPr>
              <a:t> 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 </a:t>
            </a:r>
          </a:p>
          <a:p>
            <a:r>
              <a:rPr lang="en-US" dirty="0">
                <a:latin typeface="Times New Roman" panose="02020603050405020304" pitchFamily="18" charset="0"/>
                <a:cs typeface="Times New Roman" panose="02020603050405020304" pitchFamily="18" charset="0"/>
              </a:rPr>
              <a:t>For a solution to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you must have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&gt; 0 (this is obvious below); and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must change sign for phase separation to occur at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critical point ∂F/∂</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 2</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To minimize free energy and make a stable phase either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or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i="1"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The critical exponent is ½ for Landau theory.</a:t>
            </a:r>
            <a:endParaRPr lang="en-US" baseline="300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1745439-8FAE-4C17-C486-5EC7716ED991}"/>
              </a:ext>
            </a:extLst>
          </p:cNvPr>
          <p:cNvGrpSpPr/>
          <p:nvPr/>
        </p:nvGrpSpPr>
        <p:grpSpPr>
          <a:xfrm>
            <a:off x="9316566" y="1771449"/>
            <a:ext cx="2583202" cy="2229608"/>
            <a:chOff x="9176231" y="3713340"/>
            <a:chExt cx="2583202" cy="2229608"/>
          </a:xfrm>
        </p:grpSpPr>
        <p:pic>
          <p:nvPicPr>
            <p:cNvPr id="11" name="Picture 10">
              <a:extLst>
                <a:ext uri="{FF2B5EF4-FFF2-40B4-BE49-F238E27FC236}">
                  <a16:creationId xmlns:a16="http://schemas.microsoft.com/office/drawing/2014/main" id="{94FCBE4A-87E5-F348-96CB-67F6DB557C02}"/>
                </a:ext>
              </a:extLst>
            </p:cNvPr>
            <p:cNvPicPr>
              <a:picLocks noChangeAspect="1"/>
            </p:cNvPicPr>
            <p:nvPr/>
          </p:nvPicPr>
          <p:blipFill>
            <a:blip r:embed="rId2"/>
            <a:stretch>
              <a:fillRect/>
            </a:stretch>
          </p:blipFill>
          <p:spPr>
            <a:xfrm>
              <a:off x="9176231" y="3713340"/>
              <a:ext cx="2583202" cy="2229608"/>
            </a:xfrm>
            <a:prstGeom prst="rect">
              <a:avLst/>
            </a:prstGeom>
          </p:spPr>
        </p:pic>
        <p:sp>
          <p:nvSpPr>
            <p:cNvPr id="13" name="TextBox 12">
              <a:extLst>
                <a:ext uri="{FF2B5EF4-FFF2-40B4-BE49-F238E27FC236}">
                  <a16:creationId xmlns:a16="http://schemas.microsoft.com/office/drawing/2014/main" id="{5092D0B9-5723-6659-7BBF-5D13A14006CB}"/>
                </a:ext>
              </a:extLst>
            </p:cNvPr>
            <p:cNvSpPr txBox="1"/>
            <p:nvPr/>
          </p:nvSpPr>
          <p:spPr>
            <a:xfrm>
              <a:off x="10420775" y="565446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sp>
          <p:nvSpPr>
            <p:cNvPr id="14" name="TextBox 13">
              <a:extLst>
                <a:ext uri="{FF2B5EF4-FFF2-40B4-BE49-F238E27FC236}">
                  <a16:creationId xmlns:a16="http://schemas.microsoft.com/office/drawing/2014/main" id="{24735949-F9F2-4388-0E87-732773015725}"/>
                </a:ext>
              </a:extLst>
            </p:cNvPr>
            <p:cNvSpPr txBox="1"/>
            <p:nvPr/>
          </p:nvSpPr>
          <p:spPr>
            <a:xfrm>
              <a:off x="10467832" y="5164625"/>
              <a:ext cx="328936" cy="276999"/>
            </a:xfrm>
            <a:prstGeom prst="rect">
              <a:avLst/>
            </a:prstGeom>
            <a:solidFill>
              <a:schemeClr val="bg1"/>
            </a:solidFill>
          </p:spPr>
          <p:txBody>
            <a:bodyPr wrap="none" rtlCol="0">
              <a:spAutoFit/>
            </a:bodyPr>
            <a:lstStyle/>
            <a:p>
              <a:r>
                <a:rPr lang="en-US" sz="1200" dirty="0">
                  <a:latin typeface="Symbol" pitchFamily="2" charset="2"/>
                </a:rPr>
                <a:t>G</a:t>
              </a:r>
              <a:r>
                <a:rPr lang="en-US" sz="1200" baseline="-25000" dirty="0">
                  <a:latin typeface="Symbol" pitchFamily="2" charset="2"/>
                </a:rPr>
                <a:t>0</a:t>
              </a:r>
            </a:p>
          </p:txBody>
        </p:sp>
        <p:sp>
          <p:nvSpPr>
            <p:cNvPr id="15" name="TextBox 14">
              <a:extLst>
                <a:ext uri="{FF2B5EF4-FFF2-40B4-BE49-F238E27FC236}">
                  <a16:creationId xmlns:a16="http://schemas.microsoft.com/office/drawing/2014/main" id="{E0CE66E1-DB3B-9F80-0DD6-E2C536D27E59}"/>
                </a:ext>
              </a:extLst>
            </p:cNvPr>
            <p:cNvSpPr txBox="1"/>
            <p:nvPr/>
          </p:nvSpPr>
          <p:spPr>
            <a:xfrm>
              <a:off x="11425110" y="4463072"/>
              <a:ext cx="277640" cy="276999"/>
            </a:xfrm>
            <a:prstGeom prst="rect">
              <a:avLst/>
            </a:prstGeom>
            <a:solidFill>
              <a:schemeClr val="bg1"/>
            </a:solidFill>
          </p:spPr>
          <p:txBody>
            <a:bodyPr wrap="none" rtlCol="0">
              <a:spAutoFit/>
            </a:bodyPr>
            <a:lstStyle/>
            <a:p>
              <a:r>
                <a:rPr lang="en-US" sz="1200" dirty="0">
                  <a:latin typeface="Symbol" pitchFamily="2" charset="2"/>
                </a:rPr>
                <a:t>G</a:t>
              </a:r>
            </a:p>
          </p:txBody>
        </p:sp>
      </p:grpSp>
    </p:spTree>
    <p:extLst>
      <p:ext uri="{BB962C8B-B14F-4D97-AF65-F5344CB8AC3E}">
        <p14:creationId xmlns:p14="http://schemas.microsoft.com/office/powerpoint/2010/main" val="19634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24</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682635" y="315476"/>
            <a:ext cx="48267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Landau theory for 2’nd order transitions</a:t>
            </a:r>
            <a:endParaRPr lang="en-US" sz="2000" b="1" dirty="0">
              <a:latin typeface="Symbol" pitchFamily="2" charset="2"/>
            </a:endParaRPr>
          </a:p>
        </p:txBody>
      </p:sp>
      <p:sp>
        <p:nvSpPr>
          <p:cNvPr id="4" name="TextBox 3">
            <a:extLst>
              <a:ext uri="{FF2B5EF4-FFF2-40B4-BE49-F238E27FC236}">
                <a16:creationId xmlns:a16="http://schemas.microsoft.com/office/drawing/2014/main" id="{3E8B131F-2523-3A50-3392-926D08481DED}"/>
              </a:ext>
            </a:extLst>
          </p:cNvPr>
          <p:cNvSpPr txBox="1"/>
          <p:nvPr/>
        </p:nvSpPr>
        <p:spPr>
          <a:xfrm>
            <a:off x="5171333" y="800429"/>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8" name="TextBox 7">
            <a:extLst>
              <a:ext uri="{FF2B5EF4-FFF2-40B4-BE49-F238E27FC236}">
                <a16:creationId xmlns:a16="http://schemas.microsoft.com/office/drawing/2014/main" id="{796EAC98-DF7C-7B0F-8FF1-AB6FF09A00ED}"/>
              </a:ext>
            </a:extLst>
          </p:cNvPr>
          <p:cNvSpPr txBox="1"/>
          <p:nvPr/>
        </p:nvSpPr>
        <p:spPr>
          <a:xfrm>
            <a:off x="1301936" y="1137168"/>
            <a:ext cx="7757252" cy="3693319"/>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V</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P</a:t>
            </a:r>
          </a:p>
          <a:p>
            <a:r>
              <a:rPr lang="en-US" i="1" dirty="0">
                <a:latin typeface="Times New Roman" panose="02020603050405020304" pitchFamily="18" charset="0"/>
                <a:cs typeface="Times New Roman" panose="02020603050405020304" pitchFamily="18" charset="0"/>
              </a:rPr>
              <a:t>G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TS</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dirty="0" err="1">
                <a:latin typeface="Symbol" pitchFamily="2"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S</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cs typeface="Times New Roman" panose="02020603050405020304" pitchFamily="18" charset="0"/>
              </a:rPr>
              <a:t> </a:t>
            </a: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-T (d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G</a:t>
            </a:r>
            <a:r>
              <a:rPr lang="en-US" baseline="30000" dirty="0">
                <a:latin typeface="Times New Roman" panose="02020603050405020304" pitchFamily="18" charset="0"/>
                <a:cs typeface="Times New Roman" panose="02020603050405020304" pitchFamily="18" charset="0"/>
              </a:rPr>
              <a:t>4</a:t>
            </a:r>
          </a:p>
          <a:p>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a:t>
            </a:r>
            <a:r>
              <a:rPr lang="en-US" i="1" dirty="0">
                <a:latin typeface="Symbol" pitchFamily="2" charset="2"/>
                <a:cs typeface="Times New Roman" panose="02020603050405020304" pitchFamily="18" charset="0"/>
              </a:rPr>
              <a:t>G</a:t>
            </a:r>
            <a:r>
              <a:rPr lang="en-US" i="1" baseline="-25000" dirty="0">
                <a:latin typeface="Times New Roman" panose="02020603050405020304" pitchFamily="18" charset="0"/>
                <a:cs typeface="Times New Roman" panose="02020603050405020304" pitchFamily="18" charset="0"/>
              </a:rPr>
              <a:t>0</a:t>
            </a:r>
            <a:r>
              <a:rPr lang="en-US" i="1"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and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endParaRPr lang="en-US" baseline="30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0 (above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and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-T (d</a:t>
            </a:r>
            <a:r>
              <a:rPr lang="en-US" baseline="30000" dirty="0">
                <a:latin typeface="Times New Roman" panose="02020603050405020304" pitchFamily="18" charset="0"/>
                <a:cs typeface="Times New Roman" panose="02020603050405020304" pitchFamily="18" charset="0"/>
              </a:rPr>
              <a:t>2</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21E43A7-E950-3DA4-07F4-A9CF92D3A403}"/>
              </a:ext>
            </a:extLst>
          </p:cNvPr>
          <p:cNvPicPr>
            <a:picLocks noChangeAspect="1"/>
          </p:cNvPicPr>
          <p:nvPr/>
        </p:nvPicPr>
        <p:blipFill rotWithShape="1">
          <a:blip r:embed="rId2"/>
          <a:srcRect t="42808"/>
          <a:stretch/>
        </p:blipFill>
        <p:spPr>
          <a:xfrm>
            <a:off x="3581401" y="4243270"/>
            <a:ext cx="2913285" cy="2478205"/>
          </a:xfrm>
          <a:prstGeom prst="rect">
            <a:avLst/>
          </a:prstGeom>
        </p:spPr>
      </p:pic>
      <p:grpSp>
        <p:nvGrpSpPr>
          <p:cNvPr id="10" name="Group 9">
            <a:extLst>
              <a:ext uri="{FF2B5EF4-FFF2-40B4-BE49-F238E27FC236}">
                <a16:creationId xmlns:a16="http://schemas.microsoft.com/office/drawing/2014/main" id="{A59602CA-3355-EF39-9F40-8B5C04D0C920}"/>
              </a:ext>
            </a:extLst>
          </p:cNvPr>
          <p:cNvGrpSpPr/>
          <p:nvPr/>
        </p:nvGrpSpPr>
        <p:grpSpPr>
          <a:xfrm>
            <a:off x="8138994" y="1021869"/>
            <a:ext cx="3517900" cy="2311779"/>
            <a:chOff x="8223250" y="2435889"/>
            <a:chExt cx="3517900" cy="2311779"/>
          </a:xfrm>
        </p:grpSpPr>
        <p:pic>
          <p:nvPicPr>
            <p:cNvPr id="12" name="Picture 11">
              <a:extLst>
                <a:ext uri="{FF2B5EF4-FFF2-40B4-BE49-F238E27FC236}">
                  <a16:creationId xmlns:a16="http://schemas.microsoft.com/office/drawing/2014/main" id="{5819D09A-D625-F404-CEA2-82A567FB045E}"/>
                </a:ext>
              </a:extLst>
            </p:cNvPr>
            <p:cNvPicPr>
              <a:picLocks noChangeAspect="1"/>
            </p:cNvPicPr>
            <p:nvPr/>
          </p:nvPicPr>
          <p:blipFill rotWithShape="1">
            <a:blip r:embed="rId2"/>
            <a:srcRect b="55818"/>
            <a:stretch/>
          </p:blipFill>
          <p:spPr>
            <a:xfrm>
              <a:off x="8223250" y="2435889"/>
              <a:ext cx="3517900" cy="2311779"/>
            </a:xfrm>
            <a:prstGeom prst="rect">
              <a:avLst/>
            </a:prstGeom>
          </p:spPr>
        </p:pic>
        <p:sp>
          <p:nvSpPr>
            <p:cNvPr id="17" name="TextBox 16">
              <a:extLst>
                <a:ext uri="{FF2B5EF4-FFF2-40B4-BE49-F238E27FC236}">
                  <a16:creationId xmlns:a16="http://schemas.microsoft.com/office/drawing/2014/main" id="{772E8E65-366D-D3B3-F2EF-4DCB0939C8FE}"/>
                </a:ext>
              </a:extLst>
            </p:cNvPr>
            <p:cNvSpPr txBox="1"/>
            <p:nvPr/>
          </p:nvSpPr>
          <p:spPr>
            <a:xfrm>
              <a:off x="8812904" y="2742883"/>
              <a:ext cx="330540" cy="369332"/>
            </a:xfrm>
            <a:prstGeom prst="rect">
              <a:avLst/>
            </a:prstGeom>
            <a:solidFill>
              <a:schemeClr val="bg1"/>
            </a:solidFill>
          </p:spPr>
          <p:txBody>
            <a:bodyPr wrap="none" rtlCol="0">
              <a:spAutoFit/>
            </a:bodyPr>
            <a:lstStyle/>
            <a:p>
              <a:r>
                <a:rPr lang="en-US" dirty="0">
                  <a:latin typeface="Symbol" pitchFamily="2" charset="2"/>
                </a:rPr>
                <a:t>G</a:t>
              </a:r>
            </a:p>
          </p:txBody>
        </p:sp>
      </p:grpSp>
      <p:sp>
        <p:nvSpPr>
          <p:cNvPr id="19" name="TextBox 18">
            <a:extLst>
              <a:ext uri="{FF2B5EF4-FFF2-40B4-BE49-F238E27FC236}">
                <a16:creationId xmlns:a16="http://schemas.microsoft.com/office/drawing/2014/main" id="{1F6D74F0-FF52-ADF2-1E60-EA81A8B74660}"/>
              </a:ext>
            </a:extLst>
          </p:cNvPr>
          <p:cNvSpPr txBox="1"/>
          <p:nvPr/>
        </p:nvSpPr>
        <p:spPr>
          <a:xfrm>
            <a:off x="7109242" y="4230588"/>
            <a:ext cx="4294873" cy="230832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Discontinuity in the second derivative of free energy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the transition temperature </a:t>
            </a:r>
            <a:r>
              <a:rPr lang="en-US" b="1" dirty="0">
                <a:latin typeface="Times New Roman" panose="02020603050405020304" pitchFamily="18" charset="0"/>
                <a:cs typeface="Times New Roman" panose="02020603050405020304" pitchFamily="18" charset="0"/>
              </a:rPr>
              <a:t>indicates a second order transition</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a first order transition the jump at the transition temperature in </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would have been infinite, not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C</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and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would not be continuous.</a:t>
            </a:r>
          </a:p>
        </p:txBody>
      </p:sp>
    </p:spTree>
    <p:extLst>
      <p:ext uri="{BB962C8B-B14F-4D97-AF65-F5344CB8AC3E}">
        <p14:creationId xmlns:p14="http://schemas.microsoft.com/office/powerpoint/2010/main" val="67307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25</a:t>
            </a:fld>
            <a:endParaRPr lang="en-US"/>
          </a:p>
        </p:txBody>
      </p:sp>
      <p:sp>
        <p:nvSpPr>
          <p:cNvPr id="2" name="TextBox 1">
            <a:extLst>
              <a:ext uri="{FF2B5EF4-FFF2-40B4-BE49-F238E27FC236}">
                <a16:creationId xmlns:a16="http://schemas.microsoft.com/office/drawing/2014/main" id="{C7668B70-BC40-AB49-AFC1-2E0129AA0C72}"/>
              </a:ext>
            </a:extLst>
          </p:cNvPr>
          <p:cNvSpPr txBox="1"/>
          <p:nvPr/>
        </p:nvSpPr>
        <p:spPr>
          <a:xfrm>
            <a:off x="3195747" y="308729"/>
            <a:ext cx="692203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One of two Landau approaches for 1’st order transitions</a:t>
            </a:r>
            <a:endParaRPr lang="en-US" sz="2000" b="1" dirty="0">
              <a:latin typeface="Symbol" pitchFamily="2" charset="2"/>
            </a:endParaRPr>
          </a:p>
        </p:txBody>
      </p:sp>
      <p:sp>
        <p:nvSpPr>
          <p:cNvPr id="8" name="TextBox 7">
            <a:extLst>
              <a:ext uri="{FF2B5EF4-FFF2-40B4-BE49-F238E27FC236}">
                <a16:creationId xmlns:a16="http://schemas.microsoft.com/office/drawing/2014/main" id="{796EAC98-DF7C-7B0F-8FF1-AB6FF09A00ED}"/>
              </a:ext>
            </a:extLst>
          </p:cNvPr>
          <p:cNvSpPr txBox="1"/>
          <p:nvPr/>
        </p:nvSpPr>
        <p:spPr>
          <a:xfrm>
            <a:off x="826837" y="806629"/>
            <a:ext cx="7843814" cy="590931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This approach looks very similar to the virial equation of state of </a:t>
            </a:r>
            <a:r>
              <a:rPr lang="en-US" dirty="0" err="1">
                <a:latin typeface="Times New Roman" panose="02020603050405020304" pitchFamily="18" charset="0"/>
                <a:cs typeface="Times New Roman" panose="02020603050405020304" pitchFamily="18" charset="0"/>
              </a:rPr>
              <a:t>Onnes</a:t>
            </a:r>
            <a:endParaRPr lang="en-US" dirty="0">
              <a:latin typeface="Times New Roman" panose="02020603050405020304" pitchFamily="18" charset="0"/>
              <a:cs typeface="Times New Roman" panose="02020603050405020304" pitchFamily="18" charset="0"/>
            </a:endParaRPr>
          </a:p>
          <a:p>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First term negative above 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second term negative, third term positive</a:t>
            </a:r>
            <a:endParaRPr lang="en-US" baseline="-25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  </a:t>
            </a:r>
            <a:r>
              <a:rPr lang="en-US" dirty="0">
                <a:latin typeface="Times New Roman" panose="02020603050405020304" pitchFamily="18" charset="0"/>
                <a:cs typeface="Times New Roman" panose="02020603050405020304" pitchFamily="18" charset="0"/>
              </a:rPr>
              <a:t>is a temperature where A(T) changes sign (not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are positive and constant</a:t>
            </a:r>
          </a:p>
          <a:p>
            <a:pPr marL="400050" indent="-400050">
              <a:buAutoNum type="romanLcParenR"/>
            </a:pP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&gt;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i="1" dirty="0">
                <a:latin typeface="Symbol" pitchFamily="2" charset="2"/>
                <a:cs typeface="Times New Roman" panose="02020603050405020304" pitchFamily="18" charset="0"/>
              </a:rPr>
              <a:t>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increases for all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so minimum is at </a:t>
            </a:r>
            <a:r>
              <a:rPr lang="en-US" i="1" dirty="0">
                <a:latin typeface="Symbol" pitchFamily="2" charset="2"/>
                <a:cs typeface="Times New Roman" panose="02020603050405020304" pitchFamily="18" charset="0"/>
              </a:rPr>
              <a:t>G</a:t>
            </a:r>
            <a:r>
              <a:rPr lang="en-US" i="1" baseline="-25000" dirty="0">
                <a:latin typeface="Symbol" pitchFamily="2" charset="2"/>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0</a:t>
            </a:r>
          </a:p>
          <a:p>
            <a:pPr marL="400050" indent="-400050">
              <a:buFontTx/>
              <a:buAutoNum type="romanLcParenR"/>
            </a:pP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&lt;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i="1" dirty="0">
                <a:latin typeface="Symbol" pitchFamily="2" charset="2"/>
                <a:cs typeface="Times New Roman" panose="02020603050405020304" pitchFamily="18" charset="0"/>
              </a:rPr>
              <a:t>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decreases in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from </a:t>
            </a:r>
            <a:r>
              <a:rPr lang="en-US" i="1"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=0 to a minimum at ±</a:t>
            </a:r>
            <a:r>
              <a:rPr lang="en-US" i="1" dirty="0">
                <a:latin typeface="Symbol" pitchFamily="2" charset="2"/>
                <a:cs typeface="Times New Roman" panose="02020603050405020304" pitchFamily="18" charset="0"/>
              </a:rPr>
              <a:t> G</a:t>
            </a:r>
            <a:r>
              <a:rPr lang="en-US" dirty="0">
                <a:latin typeface="Times New Roman" panose="02020603050405020304" pitchFamily="18" charset="0"/>
                <a:cs typeface="Times New Roman" panose="02020603050405020304" pitchFamily="18" charset="0"/>
              </a:rPr>
              <a:t> </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with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&lt; 0</a:t>
            </a:r>
          </a:p>
          <a:p>
            <a:pPr marL="400050" indent="-400050">
              <a:buFont typeface="Wingdings" pitchFamily="2" charset="2"/>
              <a:buAutoNum type="romanLcParenR" startAt="3"/>
            </a:pP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 </a:t>
            </a:r>
            <a:r>
              <a:rPr lang="en-US" i="1" dirty="0">
                <a:latin typeface="Times New Roman" panose="02020603050405020304" pitchFamily="18" charset="0"/>
                <a:cs typeface="Times New Roman" panose="02020603050405020304" pitchFamily="18" charset="0"/>
              </a:rPr>
              <a:t>&lt;T&lt; 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 decreases then discontinuously drops to 0 at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find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marL="342900" indent="-342900">
              <a:buAutoNum type="arabicParenR"/>
            </a:pPr>
            <a:r>
              <a:rPr lang="en-US"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0 </a:t>
            </a:r>
          </a:p>
          <a:p>
            <a:r>
              <a:rPr lang="en-US" dirty="0">
                <a:latin typeface="Times New Roman" panose="02020603050405020304" pitchFamily="18" charset="0"/>
                <a:cs typeface="Times New Roman" panose="02020603050405020304" pitchFamily="18" charset="0"/>
              </a:rPr>
              <a:t>      0 =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a:t>
            </a:r>
            <a:r>
              <a:rPr lang="en-US" dirty="0" err="1">
                <a:latin typeface="Symbol" pitchFamily="2"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t>
            </a:r>
            <a:r>
              <a:rPr lang="en-US" i="1" dirty="0" err="1">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0 </a:t>
            </a:r>
          </a:p>
          <a:p>
            <a:r>
              <a:rPr lang="en-US" dirty="0">
                <a:latin typeface="Times New Roman" panose="02020603050405020304" pitchFamily="18" charset="0"/>
                <a:cs typeface="Times New Roman" panose="02020603050405020304" pitchFamily="18" charset="0"/>
              </a:rPr>
              <a:t>      0 = 2</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dirty="0">
                <a:latin typeface="Times New Roman" panose="02020603050405020304" pitchFamily="18" charset="0"/>
                <a:cs typeface="Times New Roman" panose="02020603050405020304" pitchFamily="18" charset="0"/>
              </a:rPr>
              <a:t> – 4</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+ 6</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p>
          <a:p>
            <a:r>
              <a:rPr lang="en-US" i="1"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2  </a:t>
            </a:r>
          </a:p>
          <a:p>
            <a:r>
              <a:rPr lang="en-US" i="1" dirty="0">
                <a:latin typeface="Symbol" pitchFamily="2" charset="2"/>
                <a:cs typeface="Times New Roman" panose="02020603050405020304" pitchFamily="18" charset="0"/>
              </a:rPr>
              <a:t>     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endParaRPr lang="en-US" i="1" baseline="30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From 1)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Symbol" pitchFamily="2" charset="2"/>
                <a:cs typeface="Times New Roman" panose="02020603050405020304" pitchFamily="18" charset="0"/>
              </a:rPr>
              <a:t>G </a:t>
            </a:r>
            <a:r>
              <a:rPr lang="en-US" i="1" baseline="300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/4</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i="1"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i="1"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so, </a:t>
            </a:r>
            <a:r>
              <a:rPr lang="en-US" i="1" dirty="0">
                <a:latin typeface="Times New Roman" panose="02020603050405020304" pitchFamily="18" charset="0"/>
                <a:cs typeface="Times New Roman" panose="02020603050405020304" pitchFamily="18" charset="0"/>
              </a:rPr>
              <a:t>T</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/(4</a:t>
            </a:r>
            <a:r>
              <a:rPr lang="en-US" i="1"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0 </a:t>
            </a:r>
            <a:r>
              <a:rPr lang="en-US" i="1"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Landau invented the terms first and second order transition from this model.</a:t>
            </a:r>
          </a:p>
        </p:txBody>
      </p:sp>
      <p:sp>
        <p:nvSpPr>
          <p:cNvPr id="11" name="TextBox 10">
            <a:extLst>
              <a:ext uri="{FF2B5EF4-FFF2-40B4-BE49-F238E27FC236}">
                <a16:creationId xmlns:a16="http://schemas.microsoft.com/office/drawing/2014/main" id="{556B0421-ABE9-388C-1DAC-05455C7D5099}"/>
              </a:ext>
            </a:extLst>
          </p:cNvPr>
          <p:cNvSpPr txBox="1"/>
          <p:nvPr/>
        </p:nvSpPr>
        <p:spPr>
          <a:xfrm>
            <a:off x="8844148" y="1343393"/>
            <a:ext cx="27940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1’st Order Transition shows a discontinuity in </a:t>
            </a:r>
            <a:r>
              <a:rPr lang="en-US" i="1" dirty="0">
                <a:latin typeface="Symbol" pitchFamily="2" charset="2"/>
                <a:cs typeface="Times New Roman" panose="02020603050405020304" pitchFamily="18" charset="0"/>
              </a:rPr>
              <a:t>G</a:t>
            </a:r>
            <a:r>
              <a:rPr lang="en-US" i="1" baseline="-25000" dirty="0">
                <a:latin typeface="Symbol" pitchFamily="2" charset="2"/>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(T)</a:t>
            </a:r>
            <a:endParaRPr lang="en-US" dirty="0"/>
          </a:p>
        </p:txBody>
      </p:sp>
      <p:pic>
        <p:nvPicPr>
          <p:cNvPr id="15" name="Picture 14">
            <a:extLst>
              <a:ext uri="{FF2B5EF4-FFF2-40B4-BE49-F238E27FC236}">
                <a16:creationId xmlns:a16="http://schemas.microsoft.com/office/drawing/2014/main" id="{EA96EA67-4033-5542-1819-DEC0C9FB98F3}"/>
              </a:ext>
            </a:extLst>
          </p:cNvPr>
          <p:cNvPicPr>
            <a:picLocks noChangeAspect="1"/>
          </p:cNvPicPr>
          <p:nvPr/>
        </p:nvPicPr>
        <p:blipFill rotWithShape="1">
          <a:blip r:embed="rId2"/>
          <a:srcRect l="8025" t="3681" r="7197" b="55817"/>
          <a:stretch/>
        </p:blipFill>
        <p:spPr>
          <a:xfrm>
            <a:off x="8749146" y="4666400"/>
            <a:ext cx="2552407" cy="1813696"/>
          </a:xfrm>
          <a:prstGeom prst="rect">
            <a:avLst/>
          </a:prstGeom>
        </p:spPr>
      </p:pic>
      <p:sp>
        <p:nvSpPr>
          <p:cNvPr id="18" name="TextBox 17">
            <a:extLst>
              <a:ext uri="{FF2B5EF4-FFF2-40B4-BE49-F238E27FC236}">
                <a16:creationId xmlns:a16="http://schemas.microsoft.com/office/drawing/2014/main" id="{6C5DD8B0-7EBE-CE76-CD6B-920E357BD89B}"/>
              </a:ext>
            </a:extLst>
          </p:cNvPr>
          <p:cNvSpPr txBox="1"/>
          <p:nvPr/>
        </p:nvSpPr>
        <p:spPr>
          <a:xfrm>
            <a:off x="9785363" y="4620555"/>
            <a:ext cx="1568437"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2’nd Order Transition doesn’t</a:t>
            </a:r>
            <a:endParaRPr lang="en-US" dirty="0"/>
          </a:p>
        </p:txBody>
      </p:sp>
      <p:grpSp>
        <p:nvGrpSpPr>
          <p:cNvPr id="23" name="Group 22">
            <a:extLst>
              <a:ext uri="{FF2B5EF4-FFF2-40B4-BE49-F238E27FC236}">
                <a16:creationId xmlns:a16="http://schemas.microsoft.com/office/drawing/2014/main" id="{35B85D54-7EA7-BB71-25D2-FF40B48BDC19}"/>
              </a:ext>
            </a:extLst>
          </p:cNvPr>
          <p:cNvGrpSpPr/>
          <p:nvPr/>
        </p:nvGrpSpPr>
        <p:grpSpPr>
          <a:xfrm>
            <a:off x="8687157" y="1989724"/>
            <a:ext cx="2794000" cy="2260380"/>
            <a:chOff x="8687157" y="1989724"/>
            <a:chExt cx="2794000" cy="2260380"/>
          </a:xfrm>
        </p:grpSpPr>
        <p:grpSp>
          <p:nvGrpSpPr>
            <p:cNvPr id="5" name="Group 4">
              <a:extLst>
                <a:ext uri="{FF2B5EF4-FFF2-40B4-BE49-F238E27FC236}">
                  <a16:creationId xmlns:a16="http://schemas.microsoft.com/office/drawing/2014/main" id="{1F9E4B03-C344-DD24-BA91-800404FBBBE3}"/>
                </a:ext>
              </a:extLst>
            </p:cNvPr>
            <p:cNvGrpSpPr/>
            <p:nvPr/>
          </p:nvGrpSpPr>
          <p:grpSpPr>
            <a:xfrm>
              <a:off x="8687157" y="1989724"/>
              <a:ext cx="2794000" cy="2235200"/>
              <a:chOff x="8687157" y="1989724"/>
              <a:chExt cx="2794000" cy="2235200"/>
            </a:xfrm>
          </p:grpSpPr>
          <p:pic>
            <p:nvPicPr>
              <p:cNvPr id="3074" name="Picture 2">
                <a:extLst>
                  <a:ext uri="{FF2B5EF4-FFF2-40B4-BE49-F238E27FC236}">
                    <a16:creationId xmlns:a16="http://schemas.microsoft.com/office/drawing/2014/main" id="{D7FA58B2-3E5A-F9AF-FFD7-42B29B68E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157" y="1989724"/>
                <a:ext cx="2794000" cy="223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203583-6B6C-9C62-0EF9-949F3801338B}"/>
                  </a:ext>
                </a:extLst>
              </p:cNvPr>
              <p:cNvSpPr txBox="1"/>
              <p:nvPr/>
            </p:nvSpPr>
            <p:spPr>
              <a:xfrm>
                <a:off x="8989620" y="1989724"/>
                <a:ext cx="925905" cy="492443"/>
              </a:xfrm>
              <a:prstGeom prst="rect">
                <a:avLst/>
              </a:prstGeom>
              <a:solidFill>
                <a:schemeClr val="bg1"/>
              </a:solidFill>
            </p:spPr>
            <p:txBody>
              <a:bodyPr wrap="square" rtlCol="0">
                <a:spAutoFit/>
              </a:bodyPr>
              <a:lstStyle/>
              <a:p>
                <a:r>
                  <a:rPr lang="en-US" sz="2600" i="1" dirty="0">
                    <a:latin typeface="Symbol" pitchFamily="2" charset="2"/>
                    <a:cs typeface="Times New Roman" panose="02020603050405020304" pitchFamily="18" charset="0"/>
                  </a:rPr>
                  <a:t>G</a:t>
                </a:r>
                <a:r>
                  <a:rPr lang="en-US" sz="2600" i="1" baseline="-25000" dirty="0">
                    <a:latin typeface="Symbol" pitchFamily="2" charset="2"/>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p>
            </p:txBody>
          </p:sp>
        </p:grpSp>
        <p:sp>
          <p:nvSpPr>
            <p:cNvPr id="22" name="TextBox 21">
              <a:extLst>
                <a:ext uri="{FF2B5EF4-FFF2-40B4-BE49-F238E27FC236}">
                  <a16:creationId xmlns:a16="http://schemas.microsoft.com/office/drawing/2014/main" id="{EEE0856E-CFD7-C74A-D939-467FA322DAFB}"/>
                </a:ext>
              </a:extLst>
            </p:cNvPr>
            <p:cNvSpPr txBox="1"/>
            <p:nvPr/>
          </p:nvSpPr>
          <p:spPr>
            <a:xfrm>
              <a:off x="9772020" y="3849994"/>
              <a:ext cx="482917" cy="400110"/>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T</a:t>
              </a:r>
              <a:r>
                <a:rPr lang="en-US" sz="2000" baseline="-25000" dirty="0">
                  <a:latin typeface="Times New Roman" panose="02020603050405020304" pitchFamily="18" charset="0"/>
                  <a:cs typeface="Times New Roman" panose="02020603050405020304" pitchFamily="18" charset="0"/>
                </a:rPr>
                <a:t>0</a:t>
              </a:r>
              <a:endParaRPr lang="en-US" sz="2000" dirty="0"/>
            </a:p>
          </p:txBody>
        </p:sp>
      </p:grpSp>
      <p:sp>
        <p:nvSpPr>
          <p:cNvPr id="4" name="TextBox 3">
            <a:extLst>
              <a:ext uri="{FF2B5EF4-FFF2-40B4-BE49-F238E27FC236}">
                <a16:creationId xmlns:a16="http://schemas.microsoft.com/office/drawing/2014/main" id="{0E684091-4944-B7A0-625F-AAF09835A11D}"/>
              </a:ext>
            </a:extLst>
          </p:cNvPr>
          <p:cNvSpPr txBox="1"/>
          <p:nvPr/>
        </p:nvSpPr>
        <p:spPr>
          <a:xfrm>
            <a:off x="8949140" y="4645735"/>
            <a:ext cx="925905" cy="492443"/>
          </a:xfrm>
          <a:prstGeom prst="rect">
            <a:avLst/>
          </a:prstGeom>
          <a:solidFill>
            <a:schemeClr val="bg1"/>
          </a:solidFill>
        </p:spPr>
        <p:txBody>
          <a:bodyPr wrap="square" rtlCol="0">
            <a:spAutoFit/>
          </a:bodyPr>
          <a:lstStyle/>
          <a:p>
            <a:r>
              <a:rPr lang="en-US" sz="2600" i="1" dirty="0">
                <a:latin typeface="Symbol" pitchFamily="2" charset="2"/>
                <a:cs typeface="Times New Roman" panose="02020603050405020304" pitchFamily="18" charset="0"/>
              </a:rPr>
              <a:t>G</a:t>
            </a:r>
            <a:r>
              <a:rPr lang="en-US" sz="2600" i="1" baseline="-25000" dirty="0">
                <a:latin typeface="Symbol" pitchFamily="2" charset="2"/>
                <a:cs typeface="Times New Roman" panose="02020603050405020304" pitchFamily="18" charset="0"/>
              </a:rPr>
              <a:t>0</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101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92CC-5F2D-75ED-90EF-7632197723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4D07AD-D03A-80B7-C24F-75F0AD62ACC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F8AEA20-A40F-EC52-F7C3-C2005A3576C9}"/>
              </a:ext>
            </a:extLst>
          </p:cNvPr>
          <p:cNvSpPr>
            <a:spLocks noGrp="1"/>
          </p:cNvSpPr>
          <p:nvPr>
            <p:ph type="sldNum" sz="quarter" idx="12"/>
          </p:nvPr>
        </p:nvSpPr>
        <p:spPr/>
        <p:txBody>
          <a:bodyPr/>
          <a:lstStyle/>
          <a:p>
            <a:fld id="{1DE4C417-D63F-5947-9F49-F0288A7D2840}" type="slidenum">
              <a:rPr lang="en-US" smtClean="0"/>
              <a:t>26</a:t>
            </a:fld>
            <a:endParaRPr lang="en-US"/>
          </a:p>
        </p:txBody>
      </p:sp>
    </p:spTree>
    <p:extLst>
      <p:ext uri="{BB962C8B-B14F-4D97-AF65-F5344CB8AC3E}">
        <p14:creationId xmlns:p14="http://schemas.microsoft.com/office/powerpoint/2010/main" val="243760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27</a:t>
            </a:fld>
            <a:endParaRPr lang="en-US"/>
          </a:p>
        </p:txBody>
      </p:sp>
      <p:sp>
        <p:nvSpPr>
          <p:cNvPr id="2" name="TextBox 1">
            <a:extLst>
              <a:ext uri="{FF2B5EF4-FFF2-40B4-BE49-F238E27FC236}">
                <a16:creationId xmlns:a16="http://schemas.microsoft.com/office/drawing/2014/main" id="{F25CC902-C197-C747-8402-A7934131D5EB}"/>
              </a:ext>
            </a:extLst>
          </p:cNvPr>
          <p:cNvSpPr txBox="1"/>
          <p:nvPr/>
        </p:nvSpPr>
        <p:spPr>
          <a:xfrm>
            <a:off x="2115403" y="818866"/>
            <a:ext cx="459929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the Curie transition (second order transition)</a:t>
            </a:r>
          </a:p>
        </p:txBody>
      </p:sp>
      <p:pic>
        <p:nvPicPr>
          <p:cNvPr id="3" name="Picture 2">
            <a:extLst>
              <a:ext uri="{FF2B5EF4-FFF2-40B4-BE49-F238E27FC236}">
                <a16:creationId xmlns:a16="http://schemas.microsoft.com/office/drawing/2014/main" id="{F547552E-CBB2-AB4C-A40E-70EC369C9925}"/>
              </a:ext>
            </a:extLst>
          </p:cNvPr>
          <p:cNvPicPr>
            <a:picLocks noChangeAspect="1"/>
          </p:cNvPicPr>
          <p:nvPr/>
        </p:nvPicPr>
        <p:blipFill>
          <a:blip r:embed="rId2"/>
          <a:stretch>
            <a:fillRect/>
          </a:stretch>
        </p:blipFill>
        <p:spPr>
          <a:xfrm>
            <a:off x="2774192" y="1188198"/>
            <a:ext cx="3695700" cy="1066800"/>
          </a:xfrm>
          <a:prstGeom prst="rect">
            <a:avLst/>
          </a:prstGeom>
        </p:spPr>
      </p:pic>
      <p:pic>
        <p:nvPicPr>
          <p:cNvPr id="4" name="Picture 3">
            <a:extLst>
              <a:ext uri="{FF2B5EF4-FFF2-40B4-BE49-F238E27FC236}">
                <a16:creationId xmlns:a16="http://schemas.microsoft.com/office/drawing/2014/main" id="{49F23664-5DDE-1B4C-BC47-8281EC133708}"/>
              </a:ext>
            </a:extLst>
          </p:cNvPr>
          <p:cNvPicPr>
            <a:picLocks noChangeAspect="1"/>
          </p:cNvPicPr>
          <p:nvPr/>
        </p:nvPicPr>
        <p:blipFill>
          <a:blip r:embed="rId3"/>
          <a:stretch>
            <a:fillRect/>
          </a:stretch>
        </p:blipFill>
        <p:spPr>
          <a:xfrm>
            <a:off x="2532892" y="2167130"/>
            <a:ext cx="4178300" cy="914400"/>
          </a:xfrm>
          <a:prstGeom prst="rect">
            <a:avLst/>
          </a:prstGeom>
        </p:spPr>
      </p:pic>
      <p:pic>
        <p:nvPicPr>
          <p:cNvPr id="5" name="Picture 4">
            <a:extLst>
              <a:ext uri="{FF2B5EF4-FFF2-40B4-BE49-F238E27FC236}">
                <a16:creationId xmlns:a16="http://schemas.microsoft.com/office/drawing/2014/main" id="{BDDDC971-DA65-6742-8651-10AA4C1EA7B3}"/>
              </a:ext>
            </a:extLst>
          </p:cNvPr>
          <p:cNvPicPr>
            <a:picLocks noChangeAspect="1"/>
          </p:cNvPicPr>
          <p:nvPr/>
        </p:nvPicPr>
        <p:blipFill>
          <a:blip r:embed="rId4"/>
          <a:stretch>
            <a:fillRect/>
          </a:stretch>
        </p:blipFill>
        <p:spPr>
          <a:xfrm>
            <a:off x="2459251" y="3233930"/>
            <a:ext cx="3911600" cy="812800"/>
          </a:xfrm>
          <a:prstGeom prst="rect">
            <a:avLst/>
          </a:prstGeom>
        </p:spPr>
      </p:pic>
      <p:pic>
        <p:nvPicPr>
          <p:cNvPr id="7" name="Picture 6">
            <a:extLst>
              <a:ext uri="{FF2B5EF4-FFF2-40B4-BE49-F238E27FC236}">
                <a16:creationId xmlns:a16="http://schemas.microsoft.com/office/drawing/2014/main" id="{2D8FE8AC-A485-8443-8A6B-AC7AB8FBAD6A}"/>
              </a:ext>
            </a:extLst>
          </p:cNvPr>
          <p:cNvPicPr>
            <a:picLocks noChangeAspect="1"/>
          </p:cNvPicPr>
          <p:nvPr/>
        </p:nvPicPr>
        <p:blipFill>
          <a:blip r:embed="rId5"/>
          <a:stretch>
            <a:fillRect/>
          </a:stretch>
        </p:blipFill>
        <p:spPr>
          <a:xfrm>
            <a:off x="2532892" y="4174762"/>
            <a:ext cx="3962400" cy="952500"/>
          </a:xfrm>
          <a:prstGeom prst="rect">
            <a:avLst/>
          </a:prstGeom>
        </p:spPr>
      </p:pic>
      <p:sp>
        <p:nvSpPr>
          <p:cNvPr id="8" name="TextBox 7">
            <a:extLst>
              <a:ext uri="{FF2B5EF4-FFF2-40B4-BE49-F238E27FC236}">
                <a16:creationId xmlns:a16="http://schemas.microsoft.com/office/drawing/2014/main" id="{50D7C777-D759-7E4F-8527-F311781C6AD4}"/>
              </a:ext>
            </a:extLst>
          </p:cNvPr>
          <p:cNvSpPr txBox="1"/>
          <p:nvPr/>
        </p:nvSpPr>
        <p:spPr>
          <a:xfrm>
            <a:off x="2647666" y="5336275"/>
            <a:ext cx="29826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Order parameter is 1 at 0 K so</a:t>
            </a:r>
          </a:p>
        </p:txBody>
      </p:sp>
      <p:pic>
        <p:nvPicPr>
          <p:cNvPr id="9" name="Picture 8">
            <a:extLst>
              <a:ext uri="{FF2B5EF4-FFF2-40B4-BE49-F238E27FC236}">
                <a16:creationId xmlns:a16="http://schemas.microsoft.com/office/drawing/2014/main" id="{E276A1BD-E26B-114F-91A4-2BFE002610F0}"/>
              </a:ext>
            </a:extLst>
          </p:cNvPr>
          <p:cNvPicPr>
            <a:picLocks noChangeAspect="1"/>
          </p:cNvPicPr>
          <p:nvPr/>
        </p:nvPicPr>
        <p:blipFill>
          <a:blip r:embed="rId6"/>
          <a:stretch>
            <a:fillRect/>
          </a:stretch>
        </p:blipFill>
        <p:spPr>
          <a:xfrm>
            <a:off x="6133342" y="5127262"/>
            <a:ext cx="1155700" cy="876300"/>
          </a:xfrm>
          <a:prstGeom prst="rect">
            <a:avLst/>
          </a:prstGeom>
        </p:spPr>
      </p:pic>
      <p:sp>
        <p:nvSpPr>
          <p:cNvPr id="10" name="TextBox 9">
            <a:extLst>
              <a:ext uri="{FF2B5EF4-FFF2-40B4-BE49-F238E27FC236}">
                <a16:creationId xmlns:a16="http://schemas.microsoft.com/office/drawing/2014/main" id="{4610EB75-5072-314C-B136-C96BA2E88683}"/>
              </a:ext>
            </a:extLst>
          </p:cNvPr>
          <p:cNvSpPr txBox="1"/>
          <p:nvPr/>
        </p:nvSpPr>
        <p:spPr>
          <a:xfrm flipH="1">
            <a:off x="7491856" y="5336275"/>
            <a:ext cx="6005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and</a:t>
            </a:r>
          </a:p>
        </p:txBody>
      </p:sp>
      <p:pic>
        <p:nvPicPr>
          <p:cNvPr id="11" name="Picture 10">
            <a:extLst>
              <a:ext uri="{FF2B5EF4-FFF2-40B4-BE49-F238E27FC236}">
                <a16:creationId xmlns:a16="http://schemas.microsoft.com/office/drawing/2014/main" id="{61872475-D23D-7048-9C6A-96AD98AF6D29}"/>
              </a:ext>
            </a:extLst>
          </p:cNvPr>
          <p:cNvPicPr>
            <a:picLocks noChangeAspect="1"/>
          </p:cNvPicPr>
          <p:nvPr/>
        </p:nvPicPr>
        <p:blipFill>
          <a:blip r:embed="rId7"/>
          <a:stretch>
            <a:fillRect/>
          </a:stretch>
        </p:blipFill>
        <p:spPr>
          <a:xfrm>
            <a:off x="8295171" y="4924062"/>
            <a:ext cx="2019300" cy="1079500"/>
          </a:xfrm>
          <a:prstGeom prst="rect">
            <a:avLst/>
          </a:prstGeom>
        </p:spPr>
      </p:pic>
      <p:grpSp>
        <p:nvGrpSpPr>
          <p:cNvPr id="15" name="Group 14">
            <a:extLst>
              <a:ext uri="{FF2B5EF4-FFF2-40B4-BE49-F238E27FC236}">
                <a16:creationId xmlns:a16="http://schemas.microsoft.com/office/drawing/2014/main" id="{FC5EE468-165D-B8FF-7F89-0A3D30FA8000}"/>
              </a:ext>
            </a:extLst>
          </p:cNvPr>
          <p:cNvGrpSpPr/>
          <p:nvPr/>
        </p:nvGrpSpPr>
        <p:grpSpPr>
          <a:xfrm>
            <a:off x="8223250" y="2435889"/>
            <a:ext cx="3517900" cy="2311779"/>
            <a:chOff x="8223250" y="2435889"/>
            <a:chExt cx="3517900" cy="2311779"/>
          </a:xfrm>
        </p:grpSpPr>
        <p:pic>
          <p:nvPicPr>
            <p:cNvPr id="12" name="Picture 11">
              <a:extLst>
                <a:ext uri="{FF2B5EF4-FFF2-40B4-BE49-F238E27FC236}">
                  <a16:creationId xmlns:a16="http://schemas.microsoft.com/office/drawing/2014/main" id="{9AC402BB-7AA2-2F43-841E-1485116BD910}"/>
                </a:ext>
              </a:extLst>
            </p:cNvPr>
            <p:cNvPicPr>
              <a:picLocks noChangeAspect="1"/>
            </p:cNvPicPr>
            <p:nvPr/>
          </p:nvPicPr>
          <p:blipFill rotWithShape="1">
            <a:blip r:embed="rId8"/>
            <a:srcRect b="55818"/>
            <a:stretch/>
          </p:blipFill>
          <p:spPr>
            <a:xfrm>
              <a:off x="8223250" y="2435889"/>
              <a:ext cx="3517900" cy="2311779"/>
            </a:xfrm>
            <a:prstGeom prst="rect">
              <a:avLst/>
            </a:prstGeom>
          </p:spPr>
        </p:pic>
        <p:sp>
          <p:nvSpPr>
            <p:cNvPr id="13" name="TextBox 12">
              <a:extLst>
                <a:ext uri="{FF2B5EF4-FFF2-40B4-BE49-F238E27FC236}">
                  <a16:creationId xmlns:a16="http://schemas.microsoft.com/office/drawing/2014/main" id="{AD1B19E4-83E9-DC15-643C-B6482F5E5E27}"/>
                </a:ext>
              </a:extLst>
            </p:cNvPr>
            <p:cNvSpPr txBox="1"/>
            <p:nvPr/>
          </p:nvSpPr>
          <p:spPr>
            <a:xfrm>
              <a:off x="8812904" y="2742883"/>
              <a:ext cx="330540" cy="369332"/>
            </a:xfrm>
            <a:prstGeom prst="rect">
              <a:avLst/>
            </a:prstGeom>
            <a:solidFill>
              <a:schemeClr val="bg1"/>
            </a:solidFill>
          </p:spPr>
          <p:txBody>
            <a:bodyPr wrap="none" rtlCol="0">
              <a:spAutoFit/>
            </a:bodyPr>
            <a:lstStyle/>
            <a:p>
              <a:r>
                <a:rPr lang="en-US" dirty="0">
                  <a:latin typeface="Symbol" pitchFamily="2" charset="2"/>
                </a:rPr>
                <a:t>G</a:t>
              </a:r>
            </a:p>
          </p:txBody>
        </p:sp>
      </p:grpSp>
    </p:spTree>
    <p:extLst>
      <p:ext uri="{BB962C8B-B14F-4D97-AF65-F5344CB8AC3E}">
        <p14:creationId xmlns:p14="http://schemas.microsoft.com/office/powerpoint/2010/main" val="3699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28</a:t>
            </a:fld>
            <a:endParaRPr lang="en-US"/>
          </a:p>
        </p:txBody>
      </p:sp>
      <p:pic>
        <p:nvPicPr>
          <p:cNvPr id="2" name="Picture 1">
            <a:extLst>
              <a:ext uri="{FF2B5EF4-FFF2-40B4-BE49-F238E27FC236}">
                <a16:creationId xmlns:a16="http://schemas.microsoft.com/office/drawing/2014/main" id="{D01F284D-BB1B-034E-B46D-5E498857123D}"/>
              </a:ext>
            </a:extLst>
          </p:cNvPr>
          <p:cNvPicPr>
            <a:picLocks noChangeAspect="1"/>
          </p:cNvPicPr>
          <p:nvPr/>
        </p:nvPicPr>
        <p:blipFill>
          <a:blip r:embed="rId2"/>
          <a:stretch>
            <a:fillRect/>
          </a:stretch>
        </p:blipFill>
        <p:spPr>
          <a:xfrm>
            <a:off x="1758571" y="606188"/>
            <a:ext cx="7200900" cy="1524000"/>
          </a:xfrm>
          <a:prstGeom prst="rect">
            <a:avLst/>
          </a:prstGeom>
        </p:spPr>
      </p:pic>
      <p:pic>
        <p:nvPicPr>
          <p:cNvPr id="3" name="Picture 2">
            <a:extLst>
              <a:ext uri="{FF2B5EF4-FFF2-40B4-BE49-F238E27FC236}">
                <a16:creationId xmlns:a16="http://schemas.microsoft.com/office/drawing/2014/main" id="{95239060-D1FF-E641-A181-112A055BDC74}"/>
              </a:ext>
            </a:extLst>
          </p:cNvPr>
          <p:cNvPicPr>
            <a:picLocks noChangeAspect="1"/>
          </p:cNvPicPr>
          <p:nvPr/>
        </p:nvPicPr>
        <p:blipFill>
          <a:blip r:embed="rId3"/>
          <a:stretch>
            <a:fillRect/>
          </a:stretch>
        </p:blipFill>
        <p:spPr>
          <a:xfrm>
            <a:off x="2221268" y="2236669"/>
            <a:ext cx="3873500" cy="2006600"/>
          </a:xfrm>
          <a:prstGeom prst="rect">
            <a:avLst/>
          </a:prstGeom>
        </p:spPr>
      </p:pic>
      <p:pic>
        <p:nvPicPr>
          <p:cNvPr id="4" name="Picture 3">
            <a:extLst>
              <a:ext uri="{FF2B5EF4-FFF2-40B4-BE49-F238E27FC236}">
                <a16:creationId xmlns:a16="http://schemas.microsoft.com/office/drawing/2014/main" id="{EBCAFE5B-8B53-3944-A4B4-9F1BD6817709}"/>
              </a:ext>
            </a:extLst>
          </p:cNvPr>
          <p:cNvPicPr>
            <a:picLocks noChangeAspect="1"/>
          </p:cNvPicPr>
          <p:nvPr/>
        </p:nvPicPr>
        <p:blipFill rotWithShape="1">
          <a:blip r:embed="rId4"/>
          <a:srcRect t="42808"/>
          <a:stretch/>
        </p:blipFill>
        <p:spPr>
          <a:xfrm>
            <a:off x="8053353" y="2905788"/>
            <a:ext cx="2913285" cy="2478205"/>
          </a:xfrm>
          <a:prstGeom prst="rect">
            <a:avLst/>
          </a:prstGeom>
        </p:spPr>
      </p:pic>
    </p:spTree>
    <p:extLst>
      <p:ext uri="{BB962C8B-B14F-4D97-AF65-F5344CB8AC3E}">
        <p14:creationId xmlns:p14="http://schemas.microsoft.com/office/powerpoint/2010/main" val="204381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29</a:t>
            </a:fld>
            <a:endParaRPr lang="en-US"/>
          </a:p>
        </p:txBody>
      </p:sp>
      <p:sp>
        <p:nvSpPr>
          <p:cNvPr id="3" name="TextBox 2">
            <a:extLst>
              <a:ext uri="{FF2B5EF4-FFF2-40B4-BE49-F238E27FC236}">
                <a16:creationId xmlns:a16="http://schemas.microsoft.com/office/drawing/2014/main" id="{787EBCA4-95FE-3B48-9F69-34058551B95C}"/>
              </a:ext>
            </a:extLst>
          </p:cNvPr>
          <p:cNvSpPr txBox="1"/>
          <p:nvPr/>
        </p:nvSpPr>
        <p:spPr>
          <a:xfrm>
            <a:off x="3842934" y="864147"/>
            <a:ext cx="4810932"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Single Component Phase Diagrams</a:t>
            </a:r>
          </a:p>
        </p:txBody>
      </p:sp>
      <p:sp>
        <p:nvSpPr>
          <p:cNvPr id="4" name="TextBox 3">
            <a:extLst>
              <a:ext uri="{FF2B5EF4-FFF2-40B4-BE49-F238E27FC236}">
                <a16:creationId xmlns:a16="http://schemas.microsoft.com/office/drawing/2014/main" id="{CEE044EC-FE89-D540-AABC-3BDEE8A5D9AE}"/>
              </a:ext>
            </a:extLst>
          </p:cNvPr>
          <p:cNvSpPr txBox="1"/>
          <p:nvPr/>
        </p:nvSpPr>
        <p:spPr>
          <a:xfrm>
            <a:off x="2353596" y="1625221"/>
            <a:ext cx="8044638"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a:p>
            <a:r>
              <a:rPr lang="en-US" dirty="0">
                <a:latin typeface="Times New Roman" panose="02020603050405020304" pitchFamily="18" charset="0"/>
                <a:cs typeface="Times New Roman" panose="02020603050405020304" pitchFamily="18" charset="0"/>
              </a:rPr>
              <a:t>PV = RT or Z = 1 </a:t>
            </a:r>
            <a:r>
              <a:rPr lang="en-US" b="1" dirty="0">
                <a:latin typeface="Times New Roman" panose="02020603050405020304" pitchFamily="18" charset="0"/>
                <a:cs typeface="Times New Roman" panose="02020603050405020304" pitchFamily="18" charset="0"/>
              </a:rPr>
              <a:t>Ideal Gas at low p or high T or low </a:t>
            </a:r>
            <a:r>
              <a:rPr lang="en-US" b="1" dirty="0">
                <a:latin typeface="Symbol" pitchFamily="2" charset="2"/>
              </a:rPr>
              <a:t>r</a:t>
            </a:r>
          </a:p>
          <a:p>
            <a:endParaRPr lang="en-US" dirty="0"/>
          </a:p>
        </p:txBody>
      </p:sp>
      <p:pic>
        <p:nvPicPr>
          <p:cNvPr id="2" name="Picture 1">
            <a:extLst>
              <a:ext uri="{FF2B5EF4-FFF2-40B4-BE49-F238E27FC236}">
                <a16:creationId xmlns:a16="http://schemas.microsoft.com/office/drawing/2014/main" id="{C82BA3E5-C59E-F14D-9FB0-DAFA50DE1406}"/>
              </a:ext>
            </a:extLst>
          </p:cNvPr>
          <p:cNvPicPr>
            <a:picLocks noChangeAspect="1"/>
          </p:cNvPicPr>
          <p:nvPr/>
        </p:nvPicPr>
        <p:blipFill rotWithShape="1">
          <a:blip r:embed="rId2"/>
          <a:srcRect t="20781" b="8640"/>
          <a:stretch/>
        </p:blipFill>
        <p:spPr>
          <a:xfrm>
            <a:off x="2353596" y="2429705"/>
            <a:ext cx="3683000" cy="582631"/>
          </a:xfrm>
          <a:prstGeom prst="rect">
            <a:avLst/>
          </a:prstGeom>
        </p:spPr>
      </p:pic>
      <p:sp>
        <p:nvSpPr>
          <p:cNvPr id="5" name="TextBox 4">
            <a:extLst>
              <a:ext uri="{FF2B5EF4-FFF2-40B4-BE49-F238E27FC236}">
                <a16:creationId xmlns:a16="http://schemas.microsoft.com/office/drawing/2014/main" id="{024C162B-4F40-CE42-BBA3-BC012BA154BA}"/>
              </a:ext>
            </a:extLst>
          </p:cNvPr>
          <p:cNvSpPr txBox="1"/>
          <p:nvPr/>
        </p:nvSpPr>
        <p:spPr>
          <a:xfrm>
            <a:off x="6433644" y="2478628"/>
            <a:ext cx="237013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Virial Equation of State</a:t>
            </a:r>
          </a:p>
        </p:txBody>
      </p:sp>
      <p:sp>
        <p:nvSpPr>
          <p:cNvPr id="7" name="TextBox 6">
            <a:extLst>
              <a:ext uri="{FF2B5EF4-FFF2-40B4-BE49-F238E27FC236}">
                <a16:creationId xmlns:a16="http://schemas.microsoft.com/office/drawing/2014/main" id="{6C092BB0-C246-8849-9E0A-0CF9A67D9712}"/>
              </a:ext>
            </a:extLst>
          </p:cNvPr>
          <p:cNvSpPr txBox="1"/>
          <p:nvPr/>
        </p:nvSpPr>
        <p:spPr>
          <a:xfrm>
            <a:off x="1653438" y="3332035"/>
            <a:ext cx="98527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 a phase diagram for a single component will involve two free variables, such as P vs T or T versus </a:t>
            </a:r>
            <a:r>
              <a:rPr lang="en-US" dirty="0">
                <a:latin typeface="Symbol" pitchFamily="2" charset="2"/>
              </a:rPr>
              <a:t>r</a:t>
            </a:r>
            <a:r>
              <a:rPr lang="en-US" dirty="0"/>
              <a:t>.</a:t>
            </a:r>
          </a:p>
        </p:txBody>
      </p:sp>
      <p:sp>
        <p:nvSpPr>
          <p:cNvPr id="8" name="TextBox 7">
            <a:extLst>
              <a:ext uri="{FF2B5EF4-FFF2-40B4-BE49-F238E27FC236}">
                <a16:creationId xmlns:a16="http://schemas.microsoft.com/office/drawing/2014/main" id="{978E9398-19A9-C248-8CDD-0AA666A19BA4}"/>
              </a:ext>
            </a:extLst>
          </p:cNvPr>
          <p:cNvSpPr txBox="1"/>
          <p:nvPr/>
        </p:nvSpPr>
        <p:spPr>
          <a:xfrm>
            <a:off x="2353596" y="3813522"/>
            <a:ext cx="817110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Other unusual variables might also be involved such as magnetic field, electric field.  Then a 2D phase diagram would require specification of the fixed free variables.</a:t>
            </a:r>
          </a:p>
        </p:txBody>
      </p:sp>
      <p:sp>
        <p:nvSpPr>
          <p:cNvPr id="9" name="TextBox 8">
            <a:extLst>
              <a:ext uri="{FF2B5EF4-FFF2-40B4-BE49-F238E27FC236}">
                <a16:creationId xmlns:a16="http://schemas.microsoft.com/office/drawing/2014/main" id="{A643E062-43D9-40AF-BFAA-4A361A0045EA}"/>
              </a:ext>
            </a:extLst>
          </p:cNvPr>
          <p:cNvSpPr txBox="1"/>
          <p:nvPr/>
        </p:nvSpPr>
        <p:spPr>
          <a:xfrm>
            <a:off x="2097521" y="4744457"/>
            <a:ext cx="8672246"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Z is the Compressibility Factor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is the second order virial coefficient which reflects binary interactions, </a:t>
            </a:r>
            <a:r>
              <a:rPr lang="en-US" i="1" dirty="0">
                <a:latin typeface="Symbol" pitchFamily="2" charset="2"/>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has units of volume and is related to the excluded volume (will see later with VDW EOS)</a:t>
            </a:r>
          </a:p>
        </p:txBody>
      </p:sp>
    </p:spTree>
    <p:extLst>
      <p:ext uri="{BB962C8B-B14F-4D97-AF65-F5344CB8AC3E}">
        <p14:creationId xmlns:p14="http://schemas.microsoft.com/office/powerpoint/2010/main" val="52950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3969057" y="260583"/>
            <a:ext cx="61610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Clausius-Clapeyron Equation</a:t>
            </a:r>
          </a:p>
          <a:p>
            <a:r>
              <a:rPr lang="en-US" b="1" dirty="0">
                <a:latin typeface="Times New Roman" panose="02020603050405020304" pitchFamily="18" charset="0"/>
                <a:cs typeface="Times New Roman" panose="02020603050405020304" pitchFamily="18" charset="0"/>
              </a:rPr>
              <a:t>(what is the dependence of vapor pressure on temperature?)</a:t>
            </a:r>
          </a:p>
        </p:txBody>
      </p:sp>
      <p:sp>
        <p:nvSpPr>
          <p:cNvPr id="3" name="TextBox 2">
            <a:extLst>
              <a:ext uri="{FF2B5EF4-FFF2-40B4-BE49-F238E27FC236}">
                <a16:creationId xmlns:a16="http://schemas.microsoft.com/office/drawing/2014/main" id="{D7E7CAEC-A1CF-DD4B-9806-92D4C3E45012}"/>
              </a:ext>
            </a:extLst>
          </p:cNvPr>
          <p:cNvSpPr txBox="1"/>
          <p:nvPr/>
        </p:nvSpPr>
        <p:spPr>
          <a:xfrm>
            <a:off x="1382449" y="1021701"/>
            <a:ext cx="497735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Consider two phases at equilibrium, </a:t>
            </a:r>
            <a:r>
              <a:rPr lang="en-US" dirty="0">
                <a:latin typeface="Symbol" pitchFamily="2" charset="2"/>
              </a:rPr>
              <a:t>a</a:t>
            </a:r>
            <a:r>
              <a:rPr lang="en-US" dirty="0"/>
              <a:t> </a:t>
            </a:r>
            <a:r>
              <a:rPr lang="en-US" dirty="0">
                <a:latin typeface="Times New Roman" panose="02020603050405020304" pitchFamily="18" charset="0"/>
                <a:cs typeface="Times New Roman" panose="02020603050405020304" pitchFamily="18" charset="0"/>
              </a:rPr>
              <a:t>and</a:t>
            </a:r>
            <a:r>
              <a:rPr lang="en-US" dirty="0"/>
              <a:t> </a:t>
            </a:r>
            <a:r>
              <a:rPr lang="en-US" dirty="0">
                <a:latin typeface="Symbol" pitchFamily="2" charset="2"/>
              </a:rPr>
              <a:t>b</a:t>
            </a:r>
          </a:p>
        </p:txBody>
      </p:sp>
      <p:sp>
        <p:nvSpPr>
          <p:cNvPr id="4" name="TextBox 3">
            <a:extLst>
              <a:ext uri="{FF2B5EF4-FFF2-40B4-BE49-F238E27FC236}">
                <a16:creationId xmlns:a16="http://schemas.microsoft.com/office/drawing/2014/main" id="{E2983BE9-D251-7A4E-BB07-1B6636A92E81}"/>
              </a:ext>
            </a:extLst>
          </p:cNvPr>
          <p:cNvSpPr txBox="1"/>
          <p:nvPr/>
        </p:nvSpPr>
        <p:spPr>
          <a:xfrm>
            <a:off x="2174302" y="1984650"/>
            <a:ext cx="1263192" cy="369332"/>
          </a:xfrm>
          <a:prstGeom prst="rect">
            <a:avLst/>
          </a:prstGeom>
          <a:noFill/>
        </p:spPr>
        <p:txBody>
          <a:bodyPr wrap="square" rtlCol="0">
            <a:spAutoFit/>
          </a:bodyPr>
          <a:lstStyle/>
          <a:p>
            <a:r>
              <a:rPr lang="en-US" dirty="0" err="1"/>
              <a:t>d</a:t>
            </a:r>
            <a:r>
              <a:rPr lang="en-US" dirty="0" err="1">
                <a:latin typeface="Symbol" pitchFamily="2" charset="2"/>
              </a:rPr>
              <a:t>m</a:t>
            </a:r>
            <a:r>
              <a:rPr lang="en-US" baseline="-25000" dirty="0" err="1">
                <a:latin typeface="Symbol" pitchFamily="2" charset="2"/>
              </a:rPr>
              <a:t>a</a:t>
            </a:r>
            <a:r>
              <a:rPr lang="en-US" dirty="0"/>
              <a:t> = </a:t>
            </a:r>
            <a:r>
              <a:rPr lang="en-US" dirty="0" err="1"/>
              <a:t>d</a:t>
            </a:r>
            <a:r>
              <a:rPr lang="en-US" dirty="0" err="1">
                <a:latin typeface="Symbol" pitchFamily="2" charset="2"/>
              </a:rPr>
              <a:t>m</a:t>
            </a:r>
            <a:r>
              <a:rPr lang="en-US" baseline="-25000" dirty="0" err="1">
                <a:latin typeface="Symbol" pitchFamily="2" charset="2"/>
              </a:rPr>
              <a:t>b</a:t>
            </a:r>
            <a:r>
              <a:rPr lang="en-US" dirty="0"/>
              <a:t> </a:t>
            </a:r>
          </a:p>
        </p:txBody>
      </p:sp>
      <p:sp>
        <p:nvSpPr>
          <p:cNvPr id="5" name="TextBox 4">
            <a:extLst>
              <a:ext uri="{FF2B5EF4-FFF2-40B4-BE49-F238E27FC236}">
                <a16:creationId xmlns:a16="http://schemas.microsoft.com/office/drawing/2014/main" id="{E5CE99AA-F1A9-A34C-A86E-A255DCF4613F}"/>
              </a:ext>
            </a:extLst>
          </p:cNvPr>
          <p:cNvSpPr txBox="1"/>
          <p:nvPr/>
        </p:nvSpPr>
        <p:spPr>
          <a:xfrm>
            <a:off x="4230989" y="2169316"/>
            <a:ext cx="5637167" cy="3693319"/>
          </a:xfrm>
          <a:prstGeom prst="rect">
            <a:avLst/>
          </a:prstGeom>
          <a:noFill/>
        </p:spPr>
        <p:txBody>
          <a:bodyPr wrap="square" rtlCol="0">
            <a:spAutoFit/>
          </a:bodyPr>
          <a:lstStyle/>
          <a:p>
            <a:r>
              <a:rPr lang="en-US" dirty="0" err="1"/>
              <a:t>dG</a:t>
            </a:r>
            <a:r>
              <a:rPr lang="en-US" dirty="0"/>
              <a:t> = </a:t>
            </a:r>
            <a:r>
              <a:rPr lang="en-US" dirty="0" err="1"/>
              <a:t>Vdp</a:t>
            </a:r>
            <a:r>
              <a:rPr lang="en-US" dirty="0"/>
              <a:t> –</a:t>
            </a:r>
            <a:r>
              <a:rPr lang="en-US" dirty="0" err="1"/>
              <a:t>SdT</a:t>
            </a:r>
            <a:endParaRPr lang="en-US" dirty="0"/>
          </a:p>
          <a:p>
            <a:r>
              <a:rPr lang="en-US" dirty="0" err="1"/>
              <a:t>d</a:t>
            </a:r>
            <a:r>
              <a:rPr lang="en-US" dirty="0" err="1">
                <a:latin typeface="Symbol" pitchFamily="2" charset="2"/>
              </a:rPr>
              <a:t>m</a:t>
            </a:r>
            <a:r>
              <a:rPr lang="en-US" baseline="-25000" dirty="0" err="1">
                <a:latin typeface="Symbol" pitchFamily="2" charset="2"/>
              </a:rPr>
              <a:t>a</a:t>
            </a:r>
            <a:r>
              <a:rPr lang="en-US" dirty="0"/>
              <a:t> = </a:t>
            </a:r>
            <a:r>
              <a:rPr lang="en-US" dirty="0" err="1"/>
              <a:t>d</a:t>
            </a:r>
            <a:r>
              <a:rPr lang="en-US" dirty="0" err="1">
                <a:latin typeface="Symbol" pitchFamily="2" charset="2"/>
              </a:rPr>
              <a:t>m</a:t>
            </a:r>
            <a:r>
              <a:rPr lang="en-US" baseline="-25000" dirty="0" err="1">
                <a:latin typeface="Symbol" pitchFamily="2" charset="2"/>
              </a:rPr>
              <a:t>b</a:t>
            </a:r>
            <a:r>
              <a:rPr lang="en-US" dirty="0"/>
              <a:t> </a:t>
            </a:r>
          </a:p>
          <a:p>
            <a:r>
              <a:rPr lang="en-US" dirty="0"/>
              <a:t>So,</a:t>
            </a:r>
          </a:p>
          <a:p>
            <a:r>
              <a:rPr lang="en-US" dirty="0" err="1"/>
              <a:t>V</a:t>
            </a:r>
            <a:r>
              <a:rPr lang="en-US" baseline="30000" dirty="0" err="1">
                <a:latin typeface="Symbol" pitchFamily="2" charset="2"/>
              </a:rPr>
              <a:t>a</a:t>
            </a:r>
            <a:r>
              <a:rPr lang="en-US" dirty="0" err="1"/>
              <a:t>dp</a:t>
            </a:r>
            <a:r>
              <a:rPr lang="en-US" dirty="0"/>
              <a:t> – </a:t>
            </a:r>
            <a:r>
              <a:rPr lang="en-US" dirty="0" err="1"/>
              <a:t>S</a:t>
            </a:r>
            <a:r>
              <a:rPr lang="en-US" baseline="30000" dirty="0" err="1">
                <a:latin typeface="Symbol" pitchFamily="2" charset="2"/>
              </a:rPr>
              <a:t>a</a:t>
            </a:r>
            <a:r>
              <a:rPr lang="en-US" dirty="0" err="1"/>
              <a:t>dT</a:t>
            </a:r>
            <a:r>
              <a:rPr lang="en-US" dirty="0"/>
              <a:t> = </a:t>
            </a:r>
            <a:r>
              <a:rPr lang="en-US" dirty="0" err="1"/>
              <a:t>V</a:t>
            </a:r>
            <a:r>
              <a:rPr lang="en-US" baseline="30000" dirty="0" err="1">
                <a:latin typeface="Symbol" pitchFamily="2" charset="2"/>
              </a:rPr>
              <a:t>b</a:t>
            </a:r>
            <a:r>
              <a:rPr lang="en-US" dirty="0" err="1"/>
              <a:t>dp</a:t>
            </a:r>
            <a:r>
              <a:rPr lang="en-US" dirty="0"/>
              <a:t> – </a:t>
            </a:r>
            <a:r>
              <a:rPr lang="en-US" dirty="0" err="1"/>
              <a:t>S</a:t>
            </a:r>
            <a:r>
              <a:rPr lang="en-US" baseline="30000" dirty="0" err="1">
                <a:latin typeface="Symbol" pitchFamily="2" charset="2"/>
              </a:rPr>
              <a:t>b</a:t>
            </a:r>
            <a:r>
              <a:rPr lang="en-US" dirty="0" err="1"/>
              <a:t>dT</a:t>
            </a:r>
            <a:endParaRPr lang="en-US" dirty="0"/>
          </a:p>
          <a:p>
            <a:r>
              <a:rPr lang="en-US" dirty="0"/>
              <a:t>So,</a:t>
            </a:r>
          </a:p>
          <a:p>
            <a:r>
              <a:rPr lang="en-US" dirty="0" err="1"/>
              <a:t>dp</a:t>
            </a:r>
            <a:r>
              <a:rPr lang="en-US" dirty="0"/>
              <a:t>/dT = </a:t>
            </a:r>
            <a:r>
              <a:rPr lang="en-US" dirty="0">
                <a:latin typeface="Symbol" pitchFamily="2" charset="2"/>
              </a:rPr>
              <a:t>D</a:t>
            </a:r>
            <a:r>
              <a:rPr lang="en-US" dirty="0"/>
              <a:t>S/</a:t>
            </a:r>
            <a:r>
              <a:rPr lang="en-US" dirty="0">
                <a:latin typeface="Symbol" pitchFamily="2" charset="2"/>
              </a:rPr>
              <a:t>D</a:t>
            </a:r>
            <a:r>
              <a:rPr lang="en-US" dirty="0"/>
              <a:t>V</a:t>
            </a:r>
          </a:p>
          <a:p>
            <a:r>
              <a:rPr lang="en-US" dirty="0"/>
              <a:t>and</a:t>
            </a:r>
          </a:p>
          <a:p>
            <a:r>
              <a:rPr lang="en-US" dirty="0">
                <a:latin typeface="Symbol" pitchFamily="2" charset="2"/>
              </a:rPr>
              <a:t>D</a:t>
            </a:r>
            <a:r>
              <a:rPr lang="en-US" dirty="0"/>
              <a:t>G = 0 = </a:t>
            </a:r>
            <a:r>
              <a:rPr lang="en-US" dirty="0">
                <a:latin typeface="Symbol" pitchFamily="2" charset="2"/>
              </a:rPr>
              <a:t>D</a:t>
            </a:r>
            <a:r>
              <a:rPr lang="en-US" dirty="0"/>
              <a:t>H – </a:t>
            </a:r>
            <a:r>
              <a:rPr lang="en-US" dirty="0" err="1"/>
              <a:t>T</a:t>
            </a:r>
            <a:r>
              <a:rPr lang="en-US" baseline="-25000" dirty="0" err="1"/>
              <a:t>trans</a:t>
            </a:r>
            <a:r>
              <a:rPr lang="en-US" dirty="0" err="1">
                <a:latin typeface="Symbol" pitchFamily="2" charset="2"/>
              </a:rPr>
              <a:t>D</a:t>
            </a:r>
            <a:r>
              <a:rPr lang="en-US" dirty="0" err="1"/>
              <a:t>S</a:t>
            </a:r>
            <a:r>
              <a:rPr lang="en-US" dirty="0"/>
              <a:t>   so  </a:t>
            </a:r>
            <a:r>
              <a:rPr lang="en-US" dirty="0">
                <a:latin typeface="Symbol" pitchFamily="2" charset="2"/>
              </a:rPr>
              <a:t>D</a:t>
            </a:r>
            <a:r>
              <a:rPr lang="en-US" dirty="0"/>
              <a:t>S = </a:t>
            </a:r>
            <a:r>
              <a:rPr lang="en-US" dirty="0">
                <a:latin typeface="Symbol" pitchFamily="2" charset="2"/>
              </a:rPr>
              <a:t>D</a:t>
            </a:r>
            <a:r>
              <a:rPr lang="en-US" dirty="0"/>
              <a:t>H/</a:t>
            </a:r>
            <a:r>
              <a:rPr lang="en-US" dirty="0" err="1"/>
              <a:t>T</a:t>
            </a:r>
            <a:r>
              <a:rPr lang="en-US" baseline="-25000" dirty="0" err="1"/>
              <a:t>trans</a:t>
            </a:r>
            <a:endParaRPr lang="en-US" baseline="-25000" dirty="0"/>
          </a:p>
          <a:p>
            <a:r>
              <a:rPr lang="en-US" dirty="0"/>
              <a:t>and </a:t>
            </a:r>
          </a:p>
          <a:p>
            <a:r>
              <a:rPr lang="en-US" b="1" dirty="0" err="1"/>
              <a:t>dp</a:t>
            </a:r>
            <a:r>
              <a:rPr lang="en-US" b="1" dirty="0"/>
              <a:t>/dT = </a:t>
            </a:r>
            <a:r>
              <a:rPr lang="en-US" b="1" dirty="0">
                <a:latin typeface="Symbol" pitchFamily="2" charset="2"/>
              </a:rPr>
              <a:t>D</a:t>
            </a:r>
            <a:r>
              <a:rPr lang="en-US" b="1" dirty="0"/>
              <a:t>H/(</a:t>
            </a:r>
            <a:r>
              <a:rPr lang="en-US" b="1" dirty="0" err="1"/>
              <a:t>T</a:t>
            </a:r>
            <a:r>
              <a:rPr lang="en-US" baseline="-25000" dirty="0" err="1"/>
              <a:t>trans</a:t>
            </a:r>
            <a:r>
              <a:rPr lang="en-US" b="1" dirty="0" err="1">
                <a:latin typeface="Symbol" pitchFamily="2" charset="2"/>
              </a:rPr>
              <a:t>D</a:t>
            </a:r>
            <a:r>
              <a:rPr lang="en-US" b="1" dirty="0" err="1"/>
              <a:t>V</a:t>
            </a:r>
            <a:r>
              <a:rPr lang="en-US" b="1" dirty="0"/>
              <a:t>)  </a:t>
            </a:r>
            <a:r>
              <a:rPr lang="en-US" dirty="0"/>
              <a:t>Clapeyron Equation</a:t>
            </a:r>
          </a:p>
          <a:p>
            <a:r>
              <a:rPr lang="en-US" dirty="0">
                <a:latin typeface="Times New Roman" panose="02020603050405020304" pitchFamily="18" charset="0"/>
                <a:cs typeface="Times New Roman" panose="02020603050405020304" pitchFamily="18" charset="0"/>
              </a:rPr>
              <a:t>For transition to a gas phase, </a:t>
            </a:r>
            <a:r>
              <a:rPr lang="en-US" dirty="0">
                <a:latin typeface="Symbol" pitchFamily="2" charset="2"/>
              </a:rPr>
              <a:t>D</a:t>
            </a:r>
            <a:r>
              <a:rPr lang="en-US" dirty="0"/>
              <a:t>V ~ </a:t>
            </a:r>
            <a:r>
              <a:rPr lang="en-US" dirty="0" err="1"/>
              <a:t>V</a:t>
            </a:r>
            <a:r>
              <a:rPr lang="en-US" baseline="30000" dirty="0" err="1"/>
              <a:t>gas</a:t>
            </a:r>
            <a:endParaRPr lang="en-US" dirty="0"/>
          </a:p>
          <a:p>
            <a:r>
              <a:rPr lang="en-US" dirty="0">
                <a:latin typeface="Times New Roman" panose="02020603050405020304" pitchFamily="18" charset="0"/>
                <a:cs typeface="Times New Roman" panose="02020603050405020304" pitchFamily="18" charset="0"/>
              </a:rPr>
              <a:t>and for low density gas (ideal) V = RT/p</a:t>
            </a:r>
          </a:p>
          <a:p>
            <a:r>
              <a:rPr lang="en-US" b="1" dirty="0"/>
              <a:t>d(</a:t>
            </a:r>
            <a:r>
              <a:rPr lang="en-US" b="1" dirty="0" err="1"/>
              <a:t>lnp</a:t>
            </a:r>
            <a:r>
              <a:rPr lang="en-US" baseline="-25000" dirty="0" err="1"/>
              <a:t>vap</a:t>
            </a:r>
            <a:r>
              <a:rPr lang="en-US" b="1" dirty="0"/>
              <a:t>)/dT = </a:t>
            </a:r>
            <a:r>
              <a:rPr lang="en-US" b="1" dirty="0" err="1">
                <a:latin typeface="Symbol" pitchFamily="2" charset="2"/>
              </a:rPr>
              <a:t>D</a:t>
            </a:r>
            <a:r>
              <a:rPr lang="en-US" b="1" dirty="0" err="1"/>
              <a:t>H</a:t>
            </a:r>
            <a:r>
              <a:rPr lang="en-US" baseline="-25000" dirty="0" err="1"/>
              <a:t>vap</a:t>
            </a:r>
            <a:r>
              <a:rPr lang="en-US" b="1" dirty="0"/>
              <a:t>/(RT</a:t>
            </a:r>
            <a:r>
              <a:rPr lang="en-US" baseline="-25000" dirty="0"/>
              <a:t>vap</a:t>
            </a:r>
            <a:r>
              <a:rPr lang="en-US" b="1" baseline="30000" dirty="0">
                <a:latin typeface="Symbol" pitchFamily="2" charset="2"/>
              </a:rPr>
              <a:t>2</a:t>
            </a:r>
            <a:r>
              <a:rPr lang="en-US" b="1" dirty="0"/>
              <a:t>)  </a:t>
            </a:r>
            <a:r>
              <a:rPr lang="en-US" dirty="0">
                <a:latin typeface="Times New Roman" panose="02020603050405020304" pitchFamily="18" charset="0"/>
                <a:cs typeface="Times New Roman" panose="02020603050405020304" pitchFamily="18" charset="0"/>
              </a:rPr>
              <a:t>Clausius-Clapeyron Equation</a:t>
            </a:r>
          </a:p>
        </p:txBody>
      </p:sp>
      <p:sp>
        <p:nvSpPr>
          <p:cNvPr id="7" name="TextBox 6">
            <a:extLst>
              <a:ext uri="{FF2B5EF4-FFF2-40B4-BE49-F238E27FC236}">
                <a16:creationId xmlns:a16="http://schemas.microsoft.com/office/drawing/2014/main" id="{1EE61E54-297D-4844-B5C9-225535854501}"/>
              </a:ext>
            </a:extLst>
          </p:cNvPr>
          <p:cNvSpPr txBox="1"/>
          <p:nvPr/>
        </p:nvSpPr>
        <p:spPr>
          <a:xfrm>
            <a:off x="6773887" y="1391033"/>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8" name="TextBox 7">
            <a:extLst>
              <a:ext uri="{FF2B5EF4-FFF2-40B4-BE49-F238E27FC236}">
                <a16:creationId xmlns:a16="http://schemas.microsoft.com/office/drawing/2014/main" id="{417F6FCE-9169-CA12-FC09-ADEFD36F1EE1}"/>
              </a:ext>
            </a:extLst>
          </p:cNvPr>
          <p:cNvSpPr txBox="1"/>
          <p:nvPr/>
        </p:nvSpPr>
        <p:spPr>
          <a:xfrm>
            <a:off x="3188422" y="6064490"/>
            <a:ext cx="634276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This allows calculation of the vapor pressure as a function of T</a:t>
            </a:r>
          </a:p>
        </p:txBody>
      </p:sp>
    </p:spTree>
    <p:extLst>
      <p:ext uri="{BB962C8B-B14F-4D97-AF65-F5344CB8AC3E}">
        <p14:creationId xmlns:p14="http://schemas.microsoft.com/office/powerpoint/2010/main" val="99169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30</a:t>
            </a:fld>
            <a:endParaRPr lang="en-US"/>
          </a:p>
        </p:txBody>
      </p:sp>
      <p:sp>
        <p:nvSpPr>
          <p:cNvPr id="2" name="TextBox 1">
            <a:extLst>
              <a:ext uri="{FF2B5EF4-FFF2-40B4-BE49-F238E27FC236}">
                <a16:creationId xmlns:a16="http://schemas.microsoft.com/office/drawing/2014/main" id="{EB6D7ED6-0674-9C44-B889-C72DEEBB8AB4}"/>
              </a:ext>
            </a:extLst>
          </p:cNvPr>
          <p:cNvSpPr txBox="1"/>
          <p:nvPr/>
        </p:nvSpPr>
        <p:spPr>
          <a:xfrm>
            <a:off x="4476466" y="423080"/>
            <a:ext cx="365356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Phase Diagrams</a:t>
            </a:r>
          </a:p>
        </p:txBody>
      </p:sp>
      <p:pic>
        <p:nvPicPr>
          <p:cNvPr id="3" name="Picture 2">
            <a:extLst>
              <a:ext uri="{FF2B5EF4-FFF2-40B4-BE49-F238E27FC236}">
                <a16:creationId xmlns:a16="http://schemas.microsoft.com/office/drawing/2014/main" id="{7D0E6A3D-7A20-3343-AE6A-2E07105FF389}"/>
              </a:ext>
            </a:extLst>
          </p:cNvPr>
          <p:cNvPicPr>
            <a:picLocks noChangeAspect="1"/>
          </p:cNvPicPr>
          <p:nvPr/>
        </p:nvPicPr>
        <p:blipFill>
          <a:blip r:embed="rId2"/>
          <a:stretch>
            <a:fillRect/>
          </a:stretch>
        </p:blipFill>
        <p:spPr>
          <a:xfrm>
            <a:off x="2070100" y="1231900"/>
            <a:ext cx="8051800" cy="4394200"/>
          </a:xfrm>
          <a:prstGeom prst="rect">
            <a:avLst/>
          </a:prstGeom>
        </p:spPr>
      </p:pic>
      <p:sp>
        <p:nvSpPr>
          <p:cNvPr id="4" name="TextBox 3">
            <a:extLst>
              <a:ext uri="{FF2B5EF4-FFF2-40B4-BE49-F238E27FC236}">
                <a16:creationId xmlns:a16="http://schemas.microsoft.com/office/drawing/2014/main" id="{CA1EF06D-55C0-1143-A581-DF6FA89503A6}"/>
              </a:ext>
            </a:extLst>
          </p:cNvPr>
          <p:cNvSpPr txBox="1"/>
          <p:nvPr/>
        </p:nvSpPr>
        <p:spPr>
          <a:xfrm>
            <a:off x="1310185" y="6100549"/>
            <a:ext cx="8044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p:txBody>
      </p:sp>
      <p:sp>
        <p:nvSpPr>
          <p:cNvPr id="5" name="TextBox 4">
            <a:extLst>
              <a:ext uri="{FF2B5EF4-FFF2-40B4-BE49-F238E27FC236}">
                <a16:creationId xmlns:a16="http://schemas.microsoft.com/office/drawing/2014/main" id="{3A312EA7-7F8B-1845-909B-DA067511E8B7}"/>
              </a:ext>
            </a:extLst>
          </p:cNvPr>
          <p:cNvSpPr txBox="1"/>
          <p:nvPr/>
        </p:nvSpPr>
        <p:spPr>
          <a:xfrm>
            <a:off x="9354824" y="1023582"/>
            <a:ext cx="2625246" cy="230832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Isochoric phase diagram</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Fill a piston with the material at p and T, and observe the pressure as the temperature is varied holding the volume constant</a:t>
            </a:r>
          </a:p>
        </p:txBody>
      </p:sp>
    </p:spTree>
    <p:extLst>
      <p:ext uri="{BB962C8B-B14F-4D97-AF65-F5344CB8AC3E}">
        <p14:creationId xmlns:p14="http://schemas.microsoft.com/office/powerpoint/2010/main" val="46225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31</a:t>
            </a:fld>
            <a:endParaRPr lang="en-US"/>
          </a:p>
        </p:txBody>
      </p:sp>
      <p:pic>
        <p:nvPicPr>
          <p:cNvPr id="2" name="Picture 1">
            <a:extLst>
              <a:ext uri="{FF2B5EF4-FFF2-40B4-BE49-F238E27FC236}">
                <a16:creationId xmlns:a16="http://schemas.microsoft.com/office/drawing/2014/main" id="{70D10D01-04E0-9A49-9C6C-919B65196F90}"/>
              </a:ext>
            </a:extLst>
          </p:cNvPr>
          <p:cNvPicPr>
            <a:picLocks noChangeAspect="1"/>
          </p:cNvPicPr>
          <p:nvPr/>
        </p:nvPicPr>
        <p:blipFill>
          <a:blip r:embed="rId2"/>
          <a:stretch>
            <a:fillRect/>
          </a:stretch>
        </p:blipFill>
        <p:spPr>
          <a:xfrm>
            <a:off x="1073262" y="1249264"/>
            <a:ext cx="4737100" cy="3517900"/>
          </a:xfrm>
          <a:prstGeom prst="rect">
            <a:avLst/>
          </a:prstGeom>
        </p:spPr>
      </p:pic>
      <p:sp>
        <p:nvSpPr>
          <p:cNvPr id="3" name="Rectangle 2">
            <a:extLst>
              <a:ext uri="{FF2B5EF4-FFF2-40B4-BE49-F238E27FC236}">
                <a16:creationId xmlns:a16="http://schemas.microsoft.com/office/drawing/2014/main" id="{7E58BB1B-051A-2C44-92BE-033983A745B4}"/>
              </a:ext>
            </a:extLst>
          </p:cNvPr>
          <p:cNvSpPr/>
          <p:nvPr/>
        </p:nvSpPr>
        <p:spPr>
          <a:xfrm>
            <a:off x="2913159" y="5720497"/>
            <a:ext cx="610673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http://</a:t>
            </a:r>
            <a:r>
              <a:rPr lang="en-US" dirty="0" err="1">
                <a:latin typeface="Times New Roman" panose="02020603050405020304" pitchFamily="18" charset="0"/>
                <a:cs typeface="Times New Roman" panose="02020603050405020304" pitchFamily="18" charset="0"/>
              </a:rPr>
              <a:t>ecoursesonline.iasri.res.in</a:t>
            </a:r>
            <a:r>
              <a:rPr lang="en-US" dirty="0">
                <a:latin typeface="Times New Roman" panose="02020603050405020304" pitchFamily="18" charset="0"/>
                <a:cs typeface="Times New Roman" panose="02020603050405020304" pitchFamily="18" charset="0"/>
              </a:rPr>
              <a:t>/mod/page/</a:t>
            </a:r>
            <a:r>
              <a:rPr lang="en-US" dirty="0" err="1">
                <a:latin typeface="Times New Roman" panose="02020603050405020304" pitchFamily="18" charset="0"/>
                <a:cs typeface="Times New Roman" panose="02020603050405020304" pitchFamily="18" charset="0"/>
              </a:rPr>
              <a:t>view.php?id</a:t>
            </a:r>
            <a:r>
              <a:rPr lang="en-US" dirty="0">
                <a:latin typeface="Times New Roman" panose="02020603050405020304" pitchFamily="18" charset="0"/>
                <a:cs typeface="Times New Roman" panose="02020603050405020304" pitchFamily="18" charset="0"/>
              </a:rPr>
              <a:t>=2406</a:t>
            </a:r>
          </a:p>
        </p:txBody>
      </p:sp>
      <p:pic>
        <p:nvPicPr>
          <p:cNvPr id="5" name="Picture 4">
            <a:extLst>
              <a:ext uri="{FF2B5EF4-FFF2-40B4-BE49-F238E27FC236}">
                <a16:creationId xmlns:a16="http://schemas.microsoft.com/office/drawing/2014/main" id="{EA163486-7844-A047-AA5B-29B1E3566605}"/>
              </a:ext>
            </a:extLst>
          </p:cNvPr>
          <p:cNvPicPr>
            <a:picLocks noChangeAspect="1"/>
          </p:cNvPicPr>
          <p:nvPr/>
        </p:nvPicPr>
        <p:blipFill>
          <a:blip r:embed="rId3"/>
          <a:stretch>
            <a:fillRect/>
          </a:stretch>
        </p:blipFill>
        <p:spPr>
          <a:xfrm>
            <a:off x="6330436" y="1377557"/>
            <a:ext cx="5378918" cy="2935498"/>
          </a:xfrm>
          <a:prstGeom prst="rect">
            <a:avLst/>
          </a:prstGeom>
        </p:spPr>
      </p:pic>
      <p:sp>
        <p:nvSpPr>
          <p:cNvPr id="4" name="TextBox 3">
            <a:extLst>
              <a:ext uri="{FF2B5EF4-FFF2-40B4-BE49-F238E27FC236}">
                <a16:creationId xmlns:a16="http://schemas.microsoft.com/office/drawing/2014/main" id="{59C7397C-C156-E732-9DA5-6A5BB6FBE317}"/>
              </a:ext>
            </a:extLst>
          </p:cNvPr>
          <p:cNvSpPr txBox="1"/>
          <p:nvPr/>
        </p:nvSpPr>
        <p:spPr>
          <a:xfrm>
            <a:off x="2557463" y="722115"/>
            <a:ext cx="119616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Isothermal</a:t>
            </a:r>
          </a:p>
        </p:txBody>
      </p:sp>
      <p:sp>
        <p:nvSpPr>
          <p:cNvPr id="7" name="TextBox 6">
            <a:extLst>
              <a:ext uri="{FF2B5EF4-FFF2-40B4-BE49-F238E27FC236}">
                <a16:creationId xmlns:a16="http://schemas.microsoft.com/office/drawing/2014/main" id="{0ABEEAC5-9969-6783-DA39-9AAB2D286FC4}"/>
              </a:ext>
            </a:extLst>
          </p:cNvPr>
          <p:cNvSpPr txBox="1"/>
          <p:nvPr/>
        </p:nvSpPr>
        <p:spPr>
          <a:xfrm>
            <a:off x="8760620" y="771229"/>
            <a:ext cx="104387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Isochoric</a:t>
            </a:r>
          </a:p>
        </p:txBody>
      </p:sp>
      <p:pic>
        <p:nvPicPr>
          <p:cNvPr id="8" name="Picture 7">
            <a:extLst>
              <a:ext uri="{FF2B5EF4-FFF2-40B4-BE49-F238E27FC236}">
                <a16:creationId xmlns:a16="http://schemas.microsoft.com/office/drawing/2014/main" id="{1E288F7C-FE20-70C2-CE76-CD2E189663DA}"/>
              </a:ext>
            </a:extLst>
          </p:cNvPr>
          <p:cNvPicPr>
            <a:picLocks noChangeAspect="1"/>
          </p:cNvPicPr>
          <p:nvPr/>
        </p:nvPicPr>
        <p:blipFill>
          <a:blip r:embed="rId4"/>
          <a:stretch>
            <a:fillRect/>
          </a:stretch>
        </p:blipFill>
        <p:spPr>
          <a:xfrm>
            <a:off x="5080000" y="201098"/>
            <a:ext cx="2032000" cy="381000"/>
          </a:xfrm>
          <a:prstGeom prst="rect">
            <a:avLst/>
          </a:prstGeom>
        </p:spPr>
      </p:pic>
    </p:spTree>
    <p:extLst>
      <p:ext uri="{BB962C8B-B14F-4D97-AF65-F5344CB8AC3E}">
        <p14:creationId xmlns:p14="http://schemas.microsoft.com/office/powerpoint/2010/main" val="329232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32</a:t>
            </a:fld>
            <a:endParaRPr lang="en-US"/>
          </a:p>
        </p:txBody>
      </p:sp>
      <p:pic>
        <p:nvPicPr>
          <p:cNvPr id="2" name="Picture 1">
            <a:extLst>
              <a:ext uri="{FF2B5EF4-FFF2-40B4-BE49-F238E27FC236}">
                <a16:creationId xmlns:a16="http://schemas.microsoft.com/office/drawing/2014/main" id="{5DA7AB49-C612-F940-A1F7-EE74D56924C7}"/>
              </a:ext>
            </a:extLst>
          </p:cNvPr>
          <p:cNvPicPr>
            <a:picLocks noChangeAspect="1"/>
          </p:cNvPicPr>
          <p:nvPr/>
        </p:nvPicPr>
        <p:blipFill>
          <a:blip r:embed="rId2"/>
          <a:stretch>
            <a:fillRect/>
          </a:stretch>
        </p:blipFill>
        <p:spPr>
          <a:xfrm>
            <a:off x="1498600" y="1822450"/>
            <a:ext cx="9194800" cy="3213100"/>
          </a:xfrm>
          <a:prstGeom prst="rect">
            <a:avLst/>
          </a:prstGeom>
        </p:spPr>
      </p:pic>
      <p:sp>
        <p:nvSpPr>
          <p:cNvPr id="3" name="TextBox 2">
            <a:extLst>
              <a:ext uri="{FF2B5EF4-FFF2-40B4-BE49-F238E27FC236}">
                <a16:creationId xmlns:a16="http://schemas.microsoft.com/office/drawing/2014/main" id="{0426A45C-7F34-614C-B36F-46149DF27987}"/>
              </a:ext>
            </a:extLst>
          </p:cNvPr>
          <p:cNvSpPr txBox="1"/>
          <p:nvPr/>
        </p:nvSpPr>
        <p:spPr>
          <a:xfrm>
            <a:off x="4804012" y="791570"/>
            <a:ext cx="1928733"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Gibbs Phase Rule</a:t>
            </a:r>
          </a:p>
        </p:txBody>
      </p:sp>
      <p:sp>
        <p:nvSpPr>
          <p:cNvPr id="4" name="TextBox 3">
            <a:extLst>
              <a:ext uri="{FF2B5EF4-FFF2-40B4-BE49-F238E27FC236}">
                <a16:creationId xmlns:a16="http://schemas.microsoft.com/office/drawing/2014/main" id="{72791251-F2FF-31C6-CD30-3FF2226DB6E2}"/>
              </a:ext>
            </a:extLst>
          </p:cNvPr>
          <p:cNvSpPr txBox="1"/>
          <p:nvPr/>
        </p:nvSpPr>
        <p:spPr>
          <a:xfrm>
            <a:off x="4199550" y="1472758"/>
            <a:ext cx="5704318" cy="1200329"/>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Number of DOF = Components – Phases + 2</a:t>
            </a:r>
          </a:p>
          <a:p>
            <a:r>
              <a:rPr lang="en-US" b="1" dirty="0">
                <a:latin typeface="Times New Roman" panose="02020603050405020304" pitchFamily="18" charset="0"/>
                <a:cs typeface="Times New Roman" panose="02020603050405020304" pitchFamily="18" charset="0"/>
              </a:rPr>
              <a:t>More components more freedom</a:t>
            </a:r>
          </a:p>
          <a:p>
            <a:r>
              <a:rPr lang="en-US" b="1" dirty="0">
                <a:latin typeface="Times New Roman" panose="02020603050405020304" pitchFamily="18" charset="0"/>
                <a:cs typeface="Times New Roman" panose="02020603050405020304" pitchFamily="18" charset="0"/>
              </a:rPr>
              <a:t>More phases more constraints</a:t>
            </a:r>
          </a:p>
          <a:p>
            <a:r>
              <a:rPr lang="en-US" b="1" dirty="0">
                <a:latin typeface="Times New Roman" panose="02020603050405020304" pitchFamily="18" charset="0"/>
                <a:cs typeface="Times New Roman" panose="02020603050405020304" pitchFamily="18" charset="0"/>
              </a:rPr>
              <a:t>F = 2 area; F = 1 line; F = 0 point on a 2d phase diagram</a:t>
            </a:r>
          </a:p>
        </p:txBody>
      </p:sp>
    </p:spTree>
    <p:extLst>
      <p:ext uri="{BB962C8B-B14F-4D97-AF65-F5344CB8AC3E}">
        <p14:creationId xmlns:p14="http://schemas.microsoft.com/office/powerpoint/2010/main" val="398044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33</a:t>
            </a:fld>
            <a:endParaRPr lang="en-US"/>
          </a:p>
        </p:txBody>
      </p:sp>
      <p:pic>
        <p:nvPicPr>
          <p:cNvPr id="3" name="Picture 2">
            <a:extLst>
              <a:ext uri="{FF2B5EF4-FFF2-40B4-BE49-F238E27FC236}">
                <a16:creationId xmlns:a16="http://schemas.microsoft.com/office/drawing/2014/main" id="{6EB548A2-16EA-0A47-A812-A70F8970A81D}"/>
              </a:ext>
            </a:extLst>
          </p:cNvPr>
          <p:cNvPicPr>
            <a:picLocks noChangeAspect="1"/>
          </p:cNvPicPr>
          <p:nvPr/>
        </p:nvPicPr>
        <p:blipFill>
          <a:blip r:embed="rId2"/>
          <a:stretch>
            <a:fillRect/>
          </a:stretch>
        </p:blipFill>
        <p:spPr>
          <a:xfrm>
            <a:off x="1606550" y="1803400"/>
            <a:ext cx="8978900" cy="3251200"/>
          </a:xfrm>
          <a:prstGeom prst="rect">
            <a:avLst/>
          </a:prstGeom>
        </p:spPr>
      </p:pic>
      <p:sp>
        <p:nvSpPr>
          <p:cNvPr id="4" name="TextBox 3">
            <a:extLst>
              <a:ext uri="{FF2B5EF4-FFF2-40B4-BE49-F238E27FC236}">
                <a16:creationId xmlns:a16="http://schemas.microsoft.com/office/drawing/2014/main" id="{445C0FD6-53DD-6744-87FB-D872D35FEF63}"/>
              </a:ext>
            </a:extLst>
          </p:cNvPr>
          <p:cNvSpPr txBox="1"/>
          <p:nvPr/>
        </p:nvSpPr>
        <p:spPr>
          <a:xfrm>
            <a:off x="4449170" y="832513"/>
            <a:ext cx="271535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Field Induced Transitions</a:t>
            </a:r>
          </a:p>
        </p:txBody>
      </p:sp>
    </p:spTree>
    <p:extLst>
      <p:ext uri="{BB962C8B-B14F-4D97-AF65-F5344CB8AC3E}">
        <p14:creationId xmlns:p14="http://schemas.microsoft.com/office/powerpoint/2010/main" val="232161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610600" y="6356350"/>
            <a:ext cx="2743200" cy="365125"/>
          </a:xfrm>
        </p:spPr>
        <p:txBody>
          <a:bodyPr/>
          <a:lstStyle/>
          <a:p>
            <a:fld id="{1DE4C417-D63F-5947-9F49-F0288A7D2840}" type="slidenum">
              <a:rPr lang="en-US" smtClean="0"/>
              <a:t>34</a:t>
            </a:fld>
            <a:endParaRPr lang="en-US"/>
          </a:p>
        </p:txBody>
      </p:sp>
      <p:sp>
        <p:nvSpPr>
          <p:cNvPr id="2" name="TextBox 1">
            <a:extLst>
              <a:ext uri="{FF2B5EF4-FFF2-40B4-BE49-F238E27FC236}">
                <a16:creationId xmlns:a16="http://schemas.microsoft.com/office/drawing/2014/main" id="{71DB9190-15A5-114B-B97F-4A148A76880C}"/>
              </a:ext>
            </a:extLst>
          </p:cNvPr>
          <p:cNvSpPr txBox="1"/>
          <p:nvPr/>
        </p:nvSpPr>
        <p:spPr>
          <a:xfrm>
            <a:off x="2429249" y="353907"/>
            <a:ext cx="690669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Consider constant volume (isochoric) and subject to a magnetic field</a:t>
            </a:r>
          </a:p>
        </p:txBody>
      </p:sp>
      <p:sp>
        <p:nvSpPr>
          <p:cNvPr id="3" name="TextBox 2">
            <a:extLst>
              <a:ext uri="{FF2B5EF4-FFF2-40B4-BE49-F238E27FC236}">
                <a16:creationId xmlns:a16="http://schemas.microsoft.com/office/drawing/2014/main" id="{E87D65FC-4D56-B549-98CA-374ABC71FBE1}"/>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F413D4CB-C33F-A243-940C-1D128577443F}"/>
              </a:ext>
            </a:extLst>
          </p:cNvPr>
          <p:cNvSpPr txBox="1"/>
          <p:nvPr/>
        </p:nvSpPr>
        <p:spPr>
          <a:xfrm>
            <a:off x="3971499" y="1014314"/>
            <a:ext cx="3822200"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D664E85-F643-9A45-9A08-8DABB07BD864}"/>
              </a:ext>
            </a:extLst>
          </p:cNvPr>
          <p:cNvSpPr txBox="1"/>
          <p:nvPr/>
        </p:nvSpPr>
        <p:spPr>
          <a:xfrm>
            <a:off x="1639476" y="3305155"/>
            <a:ext cx="8342724" cy="34163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A is naturally broken into functions of T and m</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-S</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B</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dT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Take the second derivative</a:t>
            </a:r>
          </a:p>
          <a:p>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dTdm</a:t>
            </a:r>
            <a:r>
              <a:rPr lang="en-US" dirty="0">
                <a:latin typeface="Times New Roman" panose="02020603050405020304" pitchFamily="18" charset="0"/>
                <a:cs typeface="Times New Roman" panose="02020603050405020304" pitchFamily="18" charset="0"/>
              </a:rPr>
              <a:t>) =((d/dT)(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((d/</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 = 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a:t>
            </a:r>
            <a:r>
              <a:rPr lang="en-US" dirty="0" err="1">
                <a:latin typeface="Times New Roman" panose="02020603050405020304" pitchFamily="18" charset="0"/>
                <a:cs typeface="Times New Roman" panose="02020603050405020304" pitchFamily="18" charset="0"/>
              </a:rPr>
              <a:t>dmdT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Using the above expressions and the middle two terms</a:t>
            </a:r>
          </a:p>
          <a:p>
            <a:r>
              <a:rPr lang="en-US" dirty="0">
                <a:latin typeface="Times New Roman" panose="02020603050405020304" pitchFamily="18" charset="0"/>
                <a:cs typeface="Times New Roman" panose="02020603050405020304" pitchFamily="18" charset="0"/>
              </a:rPr>
              <a:t> (dB/dT)</a:t>
            </a:r>
            <a:r>
              <a:rPr lang="en-US" baseline="-25000" dirty="0" err="1">
                <a:latin typeface="Times New Roman" panose="02020603050405020304" pitchFamily="18" charset="0"/>
                <a:cs typeface="Times New Roman" panose="02020603050405020304" pitchFamily="18" charset="0"/>
              </a:rPr>
              <a:t>m,V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Maxwell Relationship, and the process is called a Legendre transformation</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96A5ED-2C8E-2F46-8DEA-DBB916A1C866}"/>
              </a:ext>
            </a:extLst>
          </p:cNvPr>
          <p:cNvSpPr txBox="1"/>
          <p:nvPr/>
        </p:nvSpPr>
        <p:spPr>
          <a:xfrm>
            <a:off x="2681882" y="2720139"/>
            <a:ext cx="453765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Legendre Transformation (isochoric </a:t>
            </a:r>
            <a:r>
              <a:rPr lang="en-US" b="1" dirty="0" err="1">
                <a:latin typeface="Times New Roman" panose="02020603050405020304" pitchFamily="18" charset="0"/>
                <a:cs typeface="Times New Roman" panose="02020603050405020304" pitchFamily="18" charset="0"/>
              </a:rPr>
              <a:t>dV</a:t>
            </a:r>
            <a:r>
              <a:rPr lang="en-US" b="1" dirty="0">
                <a:latin typeface="Times New Roman" panose="02020603050405020304" pitchFamily="18" charset="0"/>
                <a:cs typeface="Times New Roman" panose="02020603050405020304" pitchFamily="18" charset="0"/>
              </a:rPr>
              <a:t> = 0)</a:t>
            </a:r>
          </a:p>
        </p:txBody>
      </p:sp>
      <p:sp>
        <p:nvSpPr>
          <p:cNvPr id="5" name="TextBox 4">
            <a:extLst>
              <a:ext uri="{FF2B5EF4-FFF2-40B4-BE49-F238E27FC236}">
                <a16:creationId xmlns:a16="http://schemas.microsoft.com/office/drawing/2014/main" id="{CD371BD9-D375-FF4C-9AA6-DB40B6374B28}"/>
              </a:ext>
            </a:extLst>
          </p:cNvPr>
          <p:cNvSpPr txBox="1"/>
          <p:nvPr/>
        </p:nvSpPr>
        <p:spPr>
          <a:xfrm>
            <a:off x="8214992" y="1568446"/>
            <a:ext cx="3608680"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B (intrinsic)</a:t>
            </a:r>
          </a:p>
          <a:p>
            <a:r>
              <a:rPr lang="en-US" dirty="0">
                <a:latin typeface="Times New Roman" panose="02020603050405020304" pitchFamily="18" charset="0"/>
                <a:cs typeface="Times New Roman" panose="02020603050405020304" pitchFamily="18" charset="0"/>
              </a:rPr>
              <a:t>Magnetic Moment, m (extrinsic)</a:t>
            </a:r>
          </a:p>
          <a:p>
            <a:r>
              <a:rPr lang="en-US" dirty="0">
                <a:latin typeface="Times New Roman" panose="02020603050405020304" pitchFamily="18" charset="0"/>
                <a:cs typeface="Times New Roman" panose="02020603050405020304" pitchFamily="18" charset="0"/>
              </a:rPr>
              <a:t>	(strength of a magnet)</a:t>
            </a:r>
          </a:p>
          <a:p>
            <a:r>
              <a:rPr lang="en-US" dirty="0">
                <a:latin typeface="Times New Roman" panose="02020603050405020304" pitchFamily="18" charset="0"/>
                <a:cs typeface="Times New Roman" panose="02020603050405020304" pitchFamily="18" charset="0"/>
              </a:rPr>
              <a:t>Magnetic moment drops with T</a:t>
            </a:r>
          </a:p>
          <a:p>
            <a:r>
              <a:rPr lang="en-US" b="1" dirty="0">
                <a:latin typeface="Times New Roman" panose="02020603050405020304" pitchFamily="18" charset="0"/>
                <a:cs typeface="Times New Roman" panose="02020603050405020304" pitchFamily="18" charset="0"/>
              </a:rPr>
              <a:t>Torque</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x </a:t>
            </a:r>
            <a:r>
              <a:rPr lang="en-US"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AD1081DB-B588-2644-BF7B-400563F56B94}"/>
              </a:ext>
            </a:extLst>
          </p:cNvPr>
          <p:cNvSpPr txBox="1"/>
          <p:nvPr/>
        </p:nvSpPr>
        <p:spPr>
          <a:xfrm>
            <a:off x="8214992" y="890305"/>
            <a:ext cx="28991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Assume constant volume, V</a:t>
            </a:r>
          </a:p>
        </p:txBody>
      </p:sp>
    </p:spTree>
    <p:extLst>
      <p:ext uri="{BB962C8B-B14F-4D97-AF65-F5344CB8AC3E}">
        <p14:creationId xmlns:p14="http://schemas.microsoft.com/office/powerpoint/2010/main" val="12789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a:xfrm>
            <a:off x="8599449" y="6378653"/>
            <a:ext cx="2743200" cy="365125"/>
          </a:xfrm>
        </p:spPr>
        <p:txBody>
          <a:bodyPr/>
          <a:lstStyle/>
          <a:p>
            <a:fld id="{1DE4C417-D63F-5947-9F49-F0288A7D2840}" type="slidenum">
              <a:rPr lang="en-US" smtClean="0"/>
              <a:t>35</a:t>
            </a:fld>
            <a:endParaRPr lang="en-US"/>
          </a:p>
        </p:txBody>
      </p:sp>
      <p:sp>
        <p:nvSpPr>
          <p:cNvPr id="2" name="TextBox 1">
            <a:extLst>
              <a:ext uri="{FF2B5EF4-FFF2-40B4-BE49-F238E27FC236}">
                <a16:creationId xmlns:a16="http://schemas.microsoft.com/office/drawing/2014/main" id="{71DB9190-15A5-114B-B97F-4A148A76880C}"/>
              </a:ext>
            </a:extLst>
          </p:cNvPr>
          <p:cNvSpPr txBox="1"/>
          <p:nvPr/>
        </p:nvSpPr>
        <p:spPr>
          <a:xfrm>
            <a:off x="2593075" y="368490"/>
            <a:ext cx="659289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Consider constant volume (isochoric) and subject to a magnetic field</a:t>
            </a:r>
          </a:p>
        </p:txBody>
      </p:sp>
      <p:sp>
        <p:nvSpPr>
          <p:cNvPr id="3" name="TextBox 2">
            <a:extLst>
              <a:ext uri="{FF2B5EF4-FFF2-40B4-BE49-F238E27FC236}">
                <a16:creationId xmlns:a16="http://schemas.microsoft.com/office/drawing/2014/main" id="{E87D65FC-4D56-B549-98CA-374ABC71FBE1}"/>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4" name="TextBox 3">
            <a:extLst>
              <a:ext uri="{FF2B5EF4-FFF2-40B4-BE49-F238E27FC236}">
                <a16:creationId xmlns:a16="http://schemas.microsoft.com/office/drawing/2014/main" id="{F413D4CB-C33F-A243-940C-1D128577443F}"/>
              </a:ext>
            </a:extLst>
          </p:cNvPr>
          <p:cNvSpPr txBox="1"/>
          <p:nvPr/>
        </p:nvSpPr>
        <p:spPr>
          <a:xfrm>
            <a:off x="3971499" y="1014314"/>
            <a:ext cx="3822200"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dU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TdS</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pdV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96A5ED-2C8E-2F46-8DEA-DBB916A1C866}"/>
              </a:ext>
            </a:extLst>
          </p:cNvPr>
          <p:cNvSpPr txBox="1"/>
          <p:nvPr/>
        </p:nvSpPr>
        <p:spPr>
          <a:xfrm>
            <a:off x="4254376" y="2030111"/>
            <a:ext cx="273042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Legendre Transformation</a:t>
            </a:r>
          </a:p>
        </p:txBody>
      </p:sp>
      <p:sp>
        <p:nvSpPr>
          <p:cNvPr id="5" name="TextBox 4">
            <a:extLst>
              <a:ext uri="{FF2B5EF4-FFF2-40B4-BE49-F238E27FC236}">
                <a16:creationId xmlns:a16="http://schemas.microsoft.com/office/drawing/2014/main" id="{CD371BD9-D375-FF4C-9AA6-DB40B6374B28}"/>
              </a:ext>
            </a:extLst>
          </p:cNvPr>
          <p:cNvSpPr txBox="1"/>
          <p:nvPr/>
        </p:nvSpPr>
        <p:spPr>
          <a:xfrm>
            <a:off x="8365802" y="1166409"/>
            <a:ext cx="3210494"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B</a:t>
            </a:r>
          </a:p>
          <a:p>
            <a:r>
              <a:rPr lang="en-US" dirty="0">
                <a:latin typeface="Times New Roman" panose="02020603050405020304" pitchFamily="18" charset="0"/>
                <a:cs typeface="Times New Roman" panose="02020603050405020304" pitchFamily="18" charset="0"/>
              </a:rPr>
              <a:t>Magnetic Moment, m</a:t>
            </a:r>
          </a:p>
          <a:p>
            <a:r>
              <a:rPr lang="en-US" dirty="0">
                <a:latin typeface="Times New Roman" panose="02020603050405020304" pitchFamily="18" charset="0"/>
                <a:cs typeface="Times New Roman" panose="02020603050405020304" pitchFamily="18" charset="0"/>
              </a:rPr>
              <a:t>	(strength of a magnet)</a:t>
            </a:r>
          </a:p>
          <a:p>
            <a:r>
              <a:rPr lang="en-US" dirty="0">
                <a:latin typeface="Times New Roman" panose="02020603050405020304" pitchFamily="18" charset="0"/>
                <a:cs typeface="Times New Roman" panose="02020603050405020304" pitchFamily="18" charset="0"/>
              </a:rPr>
              <a:t>Magnetic moment drops with T</a:t>
            </a:r>
          </a:p>
          <a:p>
            <a:r>
              <a:rPr lang="en-US" b="1" dirty="0">
                <a:latin typeface="Times New Roman" panose="02020603050405020304" pitchFamily="18" charset="0"/>
                <a:cs typeface="Times New Roman" panose="02020603050405020304" pitchFamily="18" charset="0"/>
              </a:rPr>
              <a:t>Torque</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x </a:t>
            </a:r>
            <a:r>
              <a:rPr lang="en-US" b="1" dirty="0">
                <a:latin typeface="Times New Roman" panose="02020603050405020304" pitchFamily="18" charset="0"/>
                <a:cs typeface="Times New Roman" panose="02020603050405020304" pitchFamily="18" charset="0"/>
              </a:rPr>
              <a:t>B</a:t>
            </a:r>
          </a:p>
        </p:txBody>
      </p:sp>
      <p:sp>
        <p:nvSpPr>
          <p:cNvPr id="10" name="TextBox 9">
            <a:extLst>
              <a:ext uri="{FF2B5EF4-FFF2-40B4-BE49-F238E27FC236}">
                <a16:creationId xmlns:a16="http://schemas.microsoft.com/office/drawing/2014/main" id="{AD1081DB-B588-2644-BF7B-400563F56B94}"/>
              </a:ext>
            </a:extLst>
          </p:cNvPr>
          <p:cNvSpPr txBox="1"/>
          <p:nvPr/>
        </p:nvSpPr>
        <p:spPr>
          <a:xfrm>
            <a:off x="8365802" y="747802"/>
            <a:ext cx="28991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Assume constant volume, V</a:t>
            </a:r>
          </a:p>
        </p:txBody>
      </p:sp>
      <p:sp>
        <p:nvSpPr>
          <p:cNvPr id="11" name="TextBox 10">
            <a:extLst>
              <a:ext uri="{FF2B5EF4-FFF2-40B4-BE49-F238E27FC236}">
                <a16:creationId xmlns:a16="http://schemas.microsoft.com/office/drawing/2014/main" id="{DC4A9CE4-99EA-E148-8E34-0D1A6576A006}"/>
              </a:ext>
            </a:extLst>
          </p:cNvPr>
          <p:cNvSpPr txBox="1"/>
          <p:nvPr/>
        </p:nvSpPr>
        <p:spPr>
          <a:xfrm>
            <a:off x="981308" y="2587083"/>
            <a:ext cx="8597589"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want to know how the magnetic moment, m, changes with temperature at constant volume and field strength, B, (</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Intuitively, we know that this decreases.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Define a Helmholtz free energy (HFE) minus the magnetic field energy, A’,</a:t>
            </a:r>
          </a:p>
          <a:p>
            <a:r>
              <a:rPr lang="en-US" dirty="0">
                <a:latin typeface="Times New Roman" panose="02020603050405020304" pitchFamily="18" charset="0"/>
                <a:cs typeface="Times New Roman" panose="02020603050405020304" pitchFamily="18" charset="0"/>
              </a:rPr>
              <a:t>A’ = A – Bm and set its derivative to 0.  This is the complete HFE for a magnetic field, (see the </a:t>
            </a:r>
            <a:r>
              <a:rPr lang="en-US" b="1" dirty="0" err="1">
                <a:latin typeface="Times New Roman" panose="02020603050405020304" pitchFamily="18" charset="0"/>
                <a:cs typeface="Times New Roman" panose="02020603050405020304" pitchFamily="18" charset="0"/>
              </a:rPr>
              <a:t>Alberty</a:t>
            </a:r>
            <a:r>
              <a:rPr lang="en-US" b="1" dirty="0">
                <a:latin typeface="Times New Roman" panose="02020603050405020304" pitchFamily="18" charset="0"/>
                <a:cs typeface="Times New Roman" panose="02020603050405020304" pitchFamily="18" charset="0"/>
              </a:rPr>
              <a:t> paper section 4</a:t>
            </a:r>
            <a:r>
              <a:rPr lang="en-US" dirty="0">
                <a:latin typeface="Times New Roman" panose="02020603050405020304" pitchFamily="18" charset="0"/>
                <a:cs typeface="Times New Roman" panose="02020603050405020304" pitchFamily="18" charset="0"/>
              </a:rPr>
              <a:t>, probably need to read the whole paper or just believe it)</a:t>
            </a:r>
          </a:p>
          <a:p>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0 = </a:t>
            </a:r>
            <a:r>
              <a:rPr lang="en-US" dirty="0" err="1">
                <a:latin typeface="Times New Roman" panose="02020603050405020304" pitchFamily="18" charset="0"/>
                <a:cs typeface="Times New Roman" panose="02020603050405020304" pitchFamily="18" charset="0"/>
              </a:rPr>
              <a:t>dA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Bdm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mdB</a:t>
            </a:r>
            <a:r>
              <a:rPr lang="en-US" dirty="0">
                <a:latin typeface="Times New Roman" panose="02020603050405020304" pitchFamily="18" charset="0"/>
                <a:cs typeface="Times New Roman" panose="02020603050405020304" pitchFamily="18" charset="0"/>
              </a:rPr>
              <a:t> = 0</a:t>
            </a:r>
          </a:p>
          <a:p>
            <a:r>
              <a:rPr lang="en-US" dirty="0">
                <a:latin typeface="Times New Roman" panose="02020603050405020304" pitchFamily="18" charset="0"/>
                <a:cs typeface="Times New Roman" panose="02020603050405020304" pitchFamily="18" charset="0"/>
              </a:rPr>
              <a:t>We can perform a Legendre Transform on this equation yielding:</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/dB)</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the change in magnetic moment with temperature (which decreases) is equal to the reduction in entropy with magnetic field (as the material orders).</a:t>
            </a:r>
          </a:p>
          <a:p>
            <a:r>
              <a:rPr lang="en-US" dirty="0">
                <a:latin typeface="Times New Roman" panose="02020603050405020304" pitchFamily="18" charset="0"/>
                <a:cs typeface="Times New Roman" panose="02020603050405020304" pitchFamily="18" charset="0"/>
              </a:rPr>
              <a:t>With this extension the four Maxwell relations expand to 27 with the normal parameters and a very large number if you include the different fields in slide 16</a:t>
            </a:r>
          </a:p>
        </p:txBody>
      </p:sp>
      <p:pic>
        <p:nvPicPr>
          <p:cNvPr id="12" name="Picture 11">
            <a:extLst>
              <a:ext uri="{FF2B5EF4-FFF2-40B4-BE49-F238E27FC236}">
                <a16:creationId xmlns:a16="http://schemas.microsoft.com/office/drawing/2014/main" id="{4BF248DA-6BC3-DC4A-B78C-ECAF29754169}"/>
              </a:ext>
            </a:extLst>
          </p:cNvPr>
          <p:cNvPicPr>
            <a:picLocks noChangeAspect="1"/>
          </p:cNvPicPr>
          <p:nvPr/>
        </p:nvPicPr>
        <p:blipFill>
          <a:blip r:embed="rId2"/>
          <a:stretch>
            <a:fillRect/>
          </a:stretch>
        </p:blipFill>
        <p:spPr>
          <a:xfrm>
            <a:off x="49216" y="0"/>
            <a:ext cx="967921" cy="1521018"/>
          </a:xfrm>
          <a:prstGeom prst="rect">
            <a:avLst/>
          </a:prstGeom>
        </p:spPr>
      </p:pic>
    </p:spTree>
    <p:extLst>
      <p:ext uri="{BB962C8B-B14F-4D97-AF65-F5344CB8AC3E}">
        <p14:creationId xmlns:p14="http://schemas.microsoft.com/office/powerpoint/2010/main" val="338506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36</a:t>
            </a:fld>
            <a:endParaRPr lang="en-US"/>
          </a:p>
        </p:txBody>
      </p:sp>
      <p:sp>
        <p:nvSpPr>
          <p:cNvPr id="3" name="TextBox 2">
            <a:extLst>
              <a:ext uri="{FF2B5EF4-FFF2-40B4-BE49-F238E27FC236}">
                <a16:creationId xmlns:a16="http://schemas.microsoft.com/office/drawing/2014/main" id="{E69BE097-4618-924C-B345-ADE3AFB4A8A7}"/>
              </a:ext>
            </a:extLst>
          </p:cNvPr>
          <p:cNvSpPr txBox="1"/>
          <p:nvPr/>
        </p:nvSpPr>
        <p:spPr>
          <a:xfrm>
            <a:off x="3337235" y="832513"/>
            <a:ext cx="506260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Magnetic field strength decreases with temperature</a:t>
            </a:r>
          </a:p>
        </p:txBody>
      </p:sp>
      <p:pic>
        <p:nvPicPr>
          <p:cNvPr id="4" name="Picture 3">
            <a:extLst>
              <a:ext uri="{FF2B5EF4-FFF2-40B4-BE49-F238E27FC236}">
                <a16:creationId xmlns:a16="http://schemas.microsoft.com/office/drawing/2014/main" id="{0602F3CC-C2E4-3346-9992-DB2FC6EF4DCA}"/>
              </a:ext>
            </a:extLst>
          </p:cNvPr>
          <p:cNvPicPr>
            <a:picLocks noChangeAspect="1"/>
          </p:cNvPicPr>
          <p:nvPr/>
        </p:nvPicPr>
        <p:blipFill>
          <a:blip r:embed="rId2"/>
          <a:stretch>
            <a:fillRect/>
          </a:stretch>
        </p:blipFill>
        <p:spPr>
          <a:xfrm>
            <a:off x="1135323" y="1311027"/>
            <a:ext cx="4007324" cy="3488729"/>
          </a:xfrm>
          <a:prstGeom prst="rect">
            <a:avLst/>
          </a:prstGeom>
        </p:spPr>
      </p:pic>
      <p:sp>
        <p:nvSpPr>
          <p:cNvPr id="7" name="TextBox 6">
            <a:extLst>
              <a:ext uri="{FF2B5EF4-FFF2-40B4-BE49-F238E27FC236}">
                <a16:creationId xmlns:a16="http://schemas.microsoft.com/office/drawing/2014/main" id="{A95491EE-A522-714E-81ED-F0FA2CA5AC8F}"/>
              </a:ext>
            </a:extLst>
          </p:cNvPr>
          <p:cNvSpPr txBox="1"/>
          <p:nvPr/>
        </p:nvSpPr>
        <p:spPr>
          <a:xfrm>
            <a:off x="5605038" y="1967552"/>
            <a:ext cx="548412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Curie temperature is where magnets lose their permanent magnetic field</a:t>
            </a:r>
          </a:p>
        </p:txBody>
      </p:sp>
      <p:sp>
        <p:nvSpPr>
          <p:cNvPr id="5" name="Rectangle 4">
            <a:extLst>
              <a:ext uri="{FF2B5EF4-FFF2-40B4-BE49-F238E27FC236}">
                <a16:creationId xmlns:a16="http://schemas.microsoft.com/office/drawing/2014/main" id="{893C6F3A-FFC2-6C47-A6E7-54B1A688591D}"/>
              </a:ext>
            </a:extLst>
          </p:cNvPr>
          <p:cNvSpPr/>
          <p:nvPr/>
        </p:nvSpPr>
        <p:spPr>
          <a:xfrm>
            <a:off x="6327275" y="2870725"/>
            <a:ext cx="24114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/dT)</a:t>
            </a:r>
            <a:r>
              <a:rPr lang="en-US" baseline="-25000" dirty="0">
                <a:latin typeface="Times New Roman" panose="02020603050405020304" pitchFamily="18" charset="0"/>
                <a:cs typeface="Times New Roman" panose="02020603050405020304" pitchFamily="18" charset="0"/>
              </a:rPr>
              <a:t>B,V</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dS</a:t>
            </a:r>
            <a:r>
              <a:rPr lang="en-US" dirty="0">
                <a:latin typeface="Times New Roman" panose="02020603050405020304" pitchFamily="18" charset="0"/>
                <a:cs typeface="Times New Roman" panose="02020603050405020304" pitchFamily="18" charset="0"/>
              </a:rPr>
              <a:t>/dB)</a:t>
            </a:r>
            <a:r>
              <a:rPr lang="en-US" baseline="-25000" dirty="0">
                <a:latin typeface="Times New Roman" panose="02020603050405020304" pitchFamily="18" charset="0"/>
                <a:cs typeface="Times New Roman" panose="02020603050405020304" pitchFamily="18" charset="0"/>
              </a:rPr>
              <a:t>T,V</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468239-34AD-124A-AB25-4EE6E994F398}"/>
              </a:ext>
            </a:extLst>
          </p:cNvPr>
          <p:cNvSpPr txBox="1"/>
          <p:nvPr/>
        </p:nvSpPr>
        <p:spPr>
          <a:xfrm>
            <a:off x="5657776" y="3368595"/>
            <a:ext cx="548412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rate of change of magnetic moment in temperature at constant field reflects the isothermal change in entropy with magnetic field.  At the Curie Temperature entropy doesn’t change with field at constant temperature.</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Ising</a:t>
            </a:r>
            <a:r>
              <a:rPr lang="en-US" dirty="0">
                <a:latin typeface="Times New Roman" panose="02020603050405020304" pitchFamily="18" charset="0"/>
                <a:cs typeface="Times New Roman" panose="02020603050405020304" pitchFamily="18" charset="0"/>
              </a:rPr>
              <a:t> Model</a:t>
            </a:r>
          </a:p>
        </p:txBody>
      </p:sp>
    </p:spTree>
    <p:extLst>
      <p:ext uri="{BB962C8B-B14F-4D97-AF65-F5344CB8AC3E}">
        <p14:creationId xmlns:p14="http://schemas.microsoft.com/office/powerpoint/2010/main" val="18542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37</a:t>
            </a:fld>
            <a:endParaRPr lang="en-US"/>
          </a:p>
        </p:txBody>
      </p:sp>
      <p:sp>
        <p:nvSpPr>
          <p:cNvPr id="2" name="TextBox 1">
            <a:extLst>
              <a:ext uri="{FF2B5EF4-FFF2-40B4-BE49-F238E27FC236}">
                <a16:creationId xmlns:a16="http://schemas.microsoft.com/office/drawing/2014/main" id="{60068697-FD53-6D43-A956-057B5C12710F}"/>
              </a:ext>
            </a:extLst>
          </p:cNvPr>
          <p:cNvSpPr txBox="1"/>
          <p:nvPr/>
        </p:nvSpPr>
        <p:spPr>
          <a:xfrm>
            <a:off x="3330950" y="352247"/>
            <a:ext cx="542328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Gibbs Phase Rule with n additional components</a:t>
            </a:r>
          </a:p>
        </p:txBody>
      </p:sp>
      <p:pic>
        <p:nvPicPr>
          <p:cNvPr id="3" name="Picture 2">
            <a:extLst>
              <a:ext uri="{FF2B5EF4-FFF2-40B4-BE49-F238E27FC236}">
                <a16:creationId xmlns:a16="http://schemas.microsoft.com/office/drawing/2014/main" id="{E11F55ED-0A13-0A44-8F25-42AC97430EB3}"/>
              </a:ext>
            </a:extLst>
          </p:cNvPr>
          <p:cNvPicPr>
            <a:picLocks noChangeAspect="1"/>
          </p:cNvPicPr>
          <p:nvPr/>
        </p:nvPicPr>
        <p:blipFill>
          <a:blip r:embed="rId2"/>
          <a:stretch>
            <a:fillRect/>
          </a:stretch>
        </p:blipFill>
        <p:spPr>
          <a:xfrm>
            <a:off x="4641346" y="966193"/>
            <a:ext cx="2032000" cy="381000"/>
          </a:xfrm>
          <a:prstGeom prst="rect">
            <a:avLst/>
          </a:prstGeom>
        </p:spPr>
      </p:pic>
      <p:sp>
        <p:nvSpPr>
          <p:cNvPr id="4" name="TextBox 3">
            <a:extLst>
              <a:ext uri="{FF2B5EF4-FFF2-40B4-BE49-F238E27FC236}">
                <a16:creationId xmlns:a16="http://schemas.microsoft.com/office/drawing/2014/main" id="{8C2545ED-C5CC-0642-9F27-5701C58C7691}"/>
              </a:ext>
            </a:extLst>
          </p:cNvPr>
          <p:cNvSpPr txBox="1"/>
          <p:nvPr/>
        </p:nvSpPr>
        <p:spPr>
          <a:xfrm flipH="1">
            <a:off x="3343160" y="1376919"/>
            <a:ext cx="590948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Degrees of freedom, F plus number of phases Ph, equals the number of components, C ,plus 2 plus the number of additional components considered, n.</a:t>
            </a:r>
          </a:p>
        </p:txBody>
      </p:sp>
      <p:pic>
        <p:nvPicPr>
          <p:cNvPr id="5" name="Picture 4">
            <a:extLst>
              <a:ext uri="{FF2B5EF4-FFF2-40B4-BE49-F238E27FC236}">
                <a16:creationId xmlns:a16="http://schemas.microsoft.com/office/drawing/2014/main" id="{283D1AB7-F20A-C04D-893C-1185E19FADE9}"/>
              </a:ext>
            </a:extLst>
          </p:cNvPr>
          <p:cNvPicPr>
            <a:picLocks noChangeAspect="1"/>
          </p:cNvPicPr>
          <p:nvPr/>
        </p:nvPicPr>
        <p:blipFill>
          <a:blip r:embed="rId3"/>
          <a:stretch>
            <a:fillRect/>
          </a:stretch>
        </p:blipFill>
        <p:spPr>
          <a:xfrm>
            <a:off x="2133665" y="2435033"/>
            <a:ext cx="7682836" cy="4146803"/>
          </a:xfrm>
          <a:prstGeom prst="rect">
            <a:avLst/>
          </a:prstGeom>
        </p:spPr>
      </p:pic>
    </p:spTree>
    <p:extLst>
      <p:ext uri="{BB962C8B-B14F-4D97-AF65-F5344CB8AC3E}">
        <p14:creationId xmlns:p14="http://schemas.microsoft.com/office/powerpoint/2010/main" val="2994009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38</a:t>
            </a:fld>
            <a:endParaRPr lang="en-US"/>
          </a:p>
        </p:txBody>
      </p:sp>
      <p:sp>
        <p:nvSpPr>
          <p:cNvPr id="2" name="TextBox 1">
            <a:extLst>
              <a:ext uri="{FF2B5EF4-FFF2-40B4-BE49-F238E27FC236}">
                <a16:creationId xmlns:a16="http://schemas.microsoft.com/office/drawing/2014/main" id="{B782F790-7F82-074A-9390-971E58FCC6B9}"/>
              </a:ext>
            </a:extLst>
          </p:cNvPr>
          <p:cNvSpPr txBox="1"/>
          <p:nvPr/>
        </p:nvSpPr>
        <p:spPr>
          <a:xfrm>
            <a:off x="4408226" y="300251"/>
            <a:ext cx="306590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Equations of State for Gasses</a:t>
            </a:r>
          </a:p>
        </p:txBody>
      </p:sp>
      <p:sp>
        <p:nvSpPr>
          <p:cNvPr id="3" name="TextBox 2">
            <a:extLst>
              <a:ext uri="{FF2B5EF4-FFF2-40B4-BE49-F238E27FC236}">
                <a16:creationId xmlns:a16="http://schemas.microsoft.com/office/drawing/2014/main" id="{7FB34168-F03B-4A40-8FA4-78DB3179683D}"/>
              </a:ext>
            </a:extLst>
          </p:cNvPr>
          <p:cNvSpPr txBox="1"/>
          <p:nvPr/>
        </p:nvSpPr>
        <p:spPr>
          <a:xfrm flipH="1">
            <a:off x="2429301" y="1264466"/>
            <a:ext cx="424445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Ideal Gas:     </a:t>
            </a:r>
            <a:r>
              <a:rPr lang="en-US" dirty="0" err="1">
                <a:latin typeface="Times New Roman" panose="02020603050405020304" pitchFamily="18" charset="0"/>
                <a:cs typeface="Times New Roman" panose="02020603050405020304" pitchFamily="18" charset="0"/>
              </a:rPr>
              <a:t>pV</a:t>
            </a:r>
            <a:r>
              <a:rPr lang="en-US" dirty="0">
                <a:latin typeface="Times New Roman" panose="02020603050405020304" pitchFamily="18" charset="0"/>
                <a:cs typeface="Times New Roman" panose="02020603050405020304" pitchFamily="18" charset="0"/>
              </a:rPr>
              <a:t> = RT    p = </a:t>
            </a:r>
            <a:r>
              <a:rPr lang="en-US" dirty="0" err="1">
                <a:latin typeface="Symbol" pitchFamily="2" charset="2"/>
              </a:rPr>
              <a:t>r</a:t>
            </a:r>
            <a:r>
              <a:rPr lang="en-US" dirty="0" err="1">
                <a:latin typeface="Times New Roman" panose="02020603050405020304" pitchFamily="18" charset="0"/>
                <a:cs typeface="Times New Roman" panose="02020603050405020304" pitchFamily="18" charset="0"/>
              </a:rPr>
              <a:t>Rt</a:t>
            </a:r>
            <a:r>
              <a:rPr lang="en-US" dirty="0">
                <a:latin typeface="Times New Roman" panose="02020603050405020304" pitchFamily="18" charset="0"/>
                <a:cs typeface="Times New Roman" panose="02020603050405020304" pitchFamily="18" charset="0"/>
              </a:rPr>
              <a:t>     Z = 1</a:t>
            </a:r>
          </a:p>
        </p:txBody>
      </p:sp>
      <p:pic>
        <p:nvPicPr>
          <p:cNvPr id="5" name="Picture 4">
            <a:extLst>
              <a:ext uri="{FF2B5EF4-FFF2-40B4-BE49-F238E27FC236}">
                <a16:creationId xmlns:a16="http://schemas.microsoft.com/office/drawing/2014/main" id="{58B1AB53-1D1C-F345-B32B-98E2B2F61A07}"/>
              </a:ext>
            </a:extLst>
          </p:cNvPr>
          <p:cNvPicPr>
            <a:picLocks noChangeAspect="1"/>
          </p:cNvPicPr>
          <p:nvPr/>
        </p:nvPicPr>
        <p:blipFill>
          <a:blip r:embed="rId2"/>
          <a:stretch>
            <a:fillRect/>
          </a:stretch>
        </p:blipFill>
        <p:spPr>
          <a:xfrm>
            <a:off x="5763570" y="1900565"/>
            <a:ext cx="6071702" cy="4227280"/>
          </a:xfrm>
          <a:prstGeom prst="rect">
            <a:avLst/>
          </a:prstGeom>
        </p:spPr>
      </p:pic>
      <p:pic>
        <p:nvPicPr>
          <p:cNvPr id="7" name="Picture 6">
            <a:extLst>
              <a:ext uri="{FF2B5EF4-FFF2-40B4-BE49-F238E27FC236}">
                <a16:creationId xmlns:a16="http://schemas.microsoft.com/office/drawing/2014/main" id="{D48139FE-2DA2-DB40-95A2-1844A11A5A70}"/>
              </a:ext>
            </a:extLst>
          </p:cNvPr>
          <p:cNvPicPr>
            <a:picLocks noChangeAspect="1"/>
          </p:cNvPicPr>
          <p:nvPr/>
        </p:nvPicPr>
        <p:blipFill>
          <a:blip r:embed="rId3"/>
          <a:stretch>
            <a:fillRect/>
          </a:stretch>
        </p:blipFill>
        <p:spPr>
          <a:xfrm>
            <a:off x="733360" y="2228681"/>
            <a:ext cx="4074866" cy="3076340"/>
          </a:xfrm>
          <a:prstGeom prst="rect">
            <a:avLst/>
          </a:prstGeom>
        </p:spPr>
      </p:pic>
      <p:sp>
        <p:nvSpPr>
          <p:cNvPr id="4" name="TextBox 3">
            <a:extLst>
              <a:ext uri="{FF2B5EF4-FFF2-40B4-BE49-F238E27FC236}">
                <a16:creationId xmlns:a16="http://schemas.microsoft.com/office/drawing/2014/main" id="{B74B35DE-03F0-2843-B7DB-CD513197B807}"/>
              </a:ext>
            </a:extLst>
          </p:cNvPr>
          <p:cNvSpPr txBox="1"/>
          <p:nvPr/>
        </p:nvSpPr>
        <p:spPr>
          <a:xfrm>
            <a:off x="2142699" y="5732060"/>
            <a:ext cx="8910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 1/V</a:t>
            </a:r>
          </a:p>
        </p:txBody>
      </p:sp>
    </p:spTree>
    <p:extLst>
      <p:ext uri="{BB962C8B-B14F-4D97-AF65-F5344CB8AC3E}">
        <p14:creationId xmlns:p14="http://schemas.microsoft.com/office/powerpoint/2010/main" val="65241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39</a:t>
            </a:fld>
            <a:endParaRPr lang="en-US"/>
          </a:p>
        </p:txBody>
      </p:sp>
      <p:sp>
        <p:nvSpPr>
          <p:cNvPr id="3" name="TextBox 2">
            <a:extLst>
              <a:ext uri="{FF2B5EF4-FFF2-40B4-BE49-F238E27FC236}">
                <a16:creationId xmlns:a16="http://schemas.microsoft.com/office/drawing/2014/main" id="{3B870FE3-33A3-344B-9763-F7C43BECA677}"/>
              </a:ext>
            </a:extLst>
          </p:cNvPr>
          <p:cNvSpPr txBox="1"/>
          <p:nvPr/>
        </p:nvSpPr>
        <p:spPr>
          <a:xfrm>
            <a:off x="1847358" y="875814"/>
            <a:ext cx="834524"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
        <p:nvSpPr>
          <p:cNvPr id="2" name="TextBox 1">
            <a:extLst>
              <a:ext uri="{FF2B5EF4-FFF2-40B4-BE49-F238E27FC236}">
                <a16:creationId xmlns:a16="http://schemas.microsoft.com/office/drawing/2014/main" id="{00F6B4C6-9FCB-6E42-88A2-3CC5C88AB117}"/>
              </a:ext>
            </a:extLst>
          </p:cNvPr>
          <p:cNvSpPr txBox="1"/>
          <p:nvPr/>
        </p:nvSpPr>
        <p:spPr>
          <a:xfrm>
            <a:off x="4253326" y="1446663"/>
            <a:ext cx="2297599"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SdT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constant T</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Vdp</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T</a:t>
            </a:r>
          </a:p>
        </p:txBody>
      </p:sp>
      <p:pic>
        <p:nvPicPr>
          <p:cNvPr id="4" name="Picture 3">
            <a:extLst>
              <a:ext uri="{FF2B5EF4-FFF2-40B4-BE49-F238E27FC236}">
                <a16:creationId xmlns:a16="http://schemas.microsoft.com/office/drawing/2014/main" id="{4B5EE0C6-A35D-6D4F-8770-E2836FE8914E}"/>
              </a:ext>
            </a:extLst>
          </p:cNvPr>
          <p:cNvPicPr>
            <a:picLocks noChangeAspect="1"/>
          </p:cNvPicPr>
          <p:nvPr/>
        </p:nvPicPr>
        <p:blipFill>
          <a:blip r:embed="rId2"/>
          <a:stretch>
            <a:fillRect/>
          </a:stretch>
        </p:blipFill>
        <p:spPr>
          <a:xfrm>
            <a:off x="6818573" y="1446663"/>
            <a:ext cx="2540000" cy="1028700"/>
          </a:xfrm>
          <a:prstGeom prst="rect">
            <a:avLst/>
          </a:prstGeom>
        </p:spPr>
      </p:pic>
      <p:sp>
        <p:nvSpPr>
          <p:cNvPr id="5" name="TextBox 4">
            <a:extLst>
              <a:ext uri="{FF2B5EF4-FFF2-40B4-BE49-F238E27FC236}">
                <a16:creationId xmlns:a16="http://schemas.microsoft.com/office/drawing/2014/main" id="{CA630882-870B-1640-83B5-F02CC3DA6F6E}"/>
              </a:ext>
            </a:extLst>
          </p:cNvPr>
          <p:cNvSpPr txBox="1"/>
          <p:nvPr/>
        </p:nvSpPr>
        <p:spPr>
          <a:xfrm>
            <a:off x="3671248" y="2784143"/>
            <a:ext cx="6959982"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an ideal gas V = RT/</a:t>
            </a:r>
            <a:r>
              <a:rPr lang="en-US" dirty="0"/>
              <a:t>p</a:t>
            </a:r>
          </a:p>
          <a:p>
            <a:endParaRPr lang="en-US" dirty="0"/>
          </a:p>
          <a:p>
            <a:r>
              <a:rPr lang="en-US" b="1" dirty="0">
                <a:latin typeface="Symbol" pitchFamily="2" charset="2"/>
              </a:rPr>
              <a:t>D</a:t>
            </a:r>
            <a:r>
              <a:rPr lang="en-US" b="1" dirty="0">
                <a:latin typeface="Times New Roman" panose="02020603050405020304" pitchFamily="18" charset="0"/>
                <a:cs typeface="Times New Roman" panose="02020603050405020304" pitchFamily="18" charset="0"/>
              </a:rPr>
              <a:t>G = </a:t>
            </a:r>
            <a:r>
              <a:rPr lang="en-US" b="1" dirty="0" err="1">
                <a:latin typeface="Times New Roman" panose="02020603050405020304" pitchFamily="18" charset="0"/>
                <a:cs typeface="Times New Roman" panose="02020603050405020304" pitchFamily="18" charset="0"/>
              </a:rPr>
              <a:t>RTln</a:t>
            </a:r>
            <a:r>
              <a:rPr lang="en-US" b="1" dirty="0">
                <a:latin typeface="Times New Roman" panose="02020603050405020304" pitchFamily="18" charset="0"/>
                <a:cs typeface="Times New Roman" panose="02020603050405020304" pitchFamily="18" charset="0"/>
              </a:rPr>
              <a:t>(p</a:t>
            </a:r>
            <a:r>
              <a:rPr lang="en-US" b="1" baseline="-25000"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/p</a:t>
            </a:r>
            <a:r>
              <a:rPr lang="en-US" b="1" baseline="-25000"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Ideal Gas at constant T, no Enthalpic Interactions</a:t>
            </a:r>
          </a:p>
        </p:txBody>
      </p:sp>
      <p:sp>
        <p:nvSpPr>
          <p:cNvPr id="7" name="TextBox 6">
            <a:extLst>
              <a:ext uri="{FF2B5EF4-FFF2-40B4-BE49-F238E27FC236}">
                <a16:creationId xmlns:a16="http://schemas.microsoft.com/office/drawing/2014/main" id="{73A09DFB-4C89-1746-9AF5-9B40A7BAB1BE}"/>
              </a:ext>
            </a:extLst>
          </p:cNvPr>
          <p:cNvSpPr txBox="1"/>
          <p:nvPr/>
        </p:nvSpPr>
        <p:spPr>
          <a:xfrm>
            <a:off x="3127359" y="3936957"/>
            <a:ext cx="3372270"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single component molar G =</a:t>
            </a:r>
            <a:r>
              <a:rPr lang="en-US" dirty="0"/>
              <a:t> </a:t>
            </a:r>
            <a:r>
              <a:rPr lang="en-US" dirty="0">
                <a:latin typeface="Symbol" pitchFamily="2" charset="2"/>
              </a:rPr>
              <a:t>m</a:t>
            </a:r>
          </a:p>
          <a:p>
            <a:r>
              <a:rPr lang="en-US" dirty="0">
                <a:latin typeface="Symbol" pitchFamily="2" charset="2"/>
              </a:rPr>
              <a:t>m</a:t>
            </a:r>
            <a:r>
              <a:rPr lang="en-US" baseline="-25000" dirty="0">
                <a:latin typeface="Calibri" panose="020F0502020204030204" pitchFamily="34" charset="0"/>
                <a:cs typeface="Calibri" panose="020F0502020204030204" pitchFamily="34" charset="0"/>
              </a:rPr>
              <a:t>0</a:t>
            </a:r>
            <a:r>
              <a:rPr lang="en-US" dirty="0">
                <a:latin typeface="Calibri" panose="020F0502020204030204" pitchFamily="34" charset="0"/>
                <a:cs typeface="Calibri" panose="020F0502020204030204" pitchFamily="34" charset="0"/>
              </a:rPr>
              <a:t> </a:t>
            </a:r>
            <a:r>
              <a:rPr lang="en-US" dirty="0">
                <a:latin typeface="Times New Roman" panose="02020603050405020304" pitchFamily="18" charset="0"/>
                <a:cs typeface="Times New Roman" panose="02020603050405020304" pitchFamily="18" charset="0"/>
              </a:rPr>
              <a:t>is at p = 1 bar</a:t>
            </a:r>
          </a:p>
          <a:p>
            <a:r>
              <a:rPr lang="en-US" b="1" dirty="0">
                <a:latin typeface="Symbol" pitchFamily="2" charset="2"/>
              </a:rPr>
              <a:t>m = m</a:t>
            </a:r>
            <a:r>
              <a:rPr lang="en-US" b="1" baseline="-25000" dirty="0">
                <a:latin typeface="Calibri" panose="020F0502020204030204" pitchFamily="34" charset="0"/>
                <a:cs typeface="Calibri" panose="020F0502020204030204" pitchFamily="34" charset="0"/>
              </a:rPr>
              <a:t>0</a:t>
            </a:r>
            <a:r>
              <a:rPr lang="en-US" b="1" dirty="0">
                <a:latin typeface="Calibri" panose="020F0502020204030204" pitchFamily="34" charset="0"/>
                <a:cs typeface="Calibri" panose="020F0502020204030204" pitchFamily="34" charset="0"/>
              </a:rPr>
              <a:t> </a:t>
            </a:r>
            <a:r>
              <a:rPr lang="en-US" b="1" dirty="0">
                <a:latin typeface="Times New Roman" panose="02020603050405020304" pitchFamily="18" charset="0"/>
                <a:cs typeface="Times New Roman" panose="02020603050405020304" pitchFamily="18" charset="0"/>
              </a:rPr>
              <a:t>+ RT ln p</a:t>
            </a:r>
          </a:p>
        </p:txBody>
      </p:sp>
      <p:sp>
        <p:nvSpPr>
          <p:cNvPr id="8" name="TextBox 7">
            <a:extLst>
              <a:ext uri="{FF2B5EF4-FFF2-40B4-BE49-F238E27FC236}">
                <a16:creationId xmlns:a16="http://schemas.microsoft.com/office/drawing/2014/main" id="{A3BA5517-80C0-2649-9916-97EF58428F37}"/>
              </a:ext>
            </a:extLst>
          </p:cNvPr>
          <p:cNvSpPr txBox="1"/>
          <p:nvPr/>
        </p:nvSpPr>
        <p:spPr>
          <a:xfrm>
            <a:off x="4253326" y="613317"/>
            <a:ext cx="361509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Chemical Potential of an Ideal Gas</a:t>
            </a:r>
          </a:p>
        </p:txBody>
      </p:sp>
    </p:spTree>
    <p:extLst>
      <p:ext uri="{BB962C8B-B14F-4D97-AF65-F5344CB8AC3E}">
        <p14:creationId xmlns:p14="http://schemas.microsoft.com/office/powerpoint/2010/main" val="206188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626591" y="206807"/>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
        <p:nvSpPr>
          <p:cNvPr id="5" name="TextBox 4">
            <a:extLst>
              <a:ext uri="{FF2B5EF4-FFF2-40B4-BE49-F238E27FC236}">
                <a16:creationId xmlns:a16="http://schemas.microsoft.com/office/drawing/2014/main" id="{E5CE99AA-F1A9-A34C-A86E-A255DCF4613F}"/>
              </a:ext>
            </a:extLst>
          </p:cNvPr>
          <p:cNvSpPr txBox="1"/>
          <p:nvPr/>
        </p:nvSpPr>
        <p:spPr>
          <a:xfrm>
            <a:off x="1805443" y="746404"/>
            <a:ext cx="7976796" cy="2308324"/>
          </a:xfrm>
          <a:prstGeom prst="rect">
            <a:avLst/>
          </a:prstGeom>
          <a:noFill/>
        </p:spPr>
        <p:txBody>
          <a:bodyPr wrap="square" rtlCol="0">
            <a:spAutoFit/>
          </a:bodyPr>
          <a:lstStyle/>
          <a:p>
            <a:r>
              <a:rPr lang="en-US" b="1" dirty="0"/>
              <a:t>d(ln </a:t>
            </a:r>
            <a:r>
              <a:rPr lang="en-US" b="1" dirty="0" err="1"/>
              <a:t>p</a:t>
            </a:r>
            <a:r>
              <a:rPr lang="en-US" baseline="30000" dirty="0" err="1"/>
              <a:t>Sat</a:t>
            </a:r>
            <a:r>
              <a:rPr lang="en-US" b="1" dirty="0"/>
              <a:t>)/dT = </a:t>
            </a:r>
            <a:r>
              <a:rPr lang="en-US" b="1" dirty="0" err="1">
                <a:latin typeface="Symbol" pitchFamily="2" charset="2"/>
              </a:rPr>
              <a:t>D</a:t>
            </a:r>
            <a:r>
              <a:rPr lang="en-US" b="1" dirty="0" err="1"/>
              <a:t>H</a:t>
            </a:r>
            <a:r>
              <a:rPr lang="en-US" baseline="-25000" dirty="0" err="1"/>
              <a:t>vap</a:t>
            </a:r>
            <a:r>
              <a:rPr lang="en-US" b="1" dirty="0"/>
              <a:t>/(RT</a:t>
            </a:r>
            <a:r>
              <a:rPr lang="en-US" baseline="-25000" dirty="0"/>
              <a:t>vap</a:t>
            </a:r>
            <a:r>
              <a:rPr lang="en-US" b="1" baseline="30000" dirty="0">
                <a:latin typeface="Symbol" pitchFamily="2" charset="2"/>
              </a:rPr>
              <a:t>2</a:t>
            </a:r>
            <a:r>
              <a:rPr lang="en-US" b="1" dirty="0"/>
              <a:t>)  </a:t>
            </a:r>
            <a:r>
              <a:rPr lang="en-US" dirty="0">
                <a:latin typeface="Times New Roman" panose="02020603050405020304" pitchFamily="18" charset="0"/>
                <a:cs typeface="Times New Roman" panose="02020603050405020304" pitchFamily="18" charset="0"/>
              </a:rPr>
              <a:t>Clausius-Clapeyron Equati</a:t>
            </a:r>
            <a:r>
              <a:rPr lang="en-US" dirty="0"/>
              <a:t>on</a:t>
            </a:r>
          </a:p>
          <a:p>
            <a:endParaRPr lang="en-US" dirty="0"/>
          </a:p>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C</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C</a:t>
            </a:r>
            <a:r>
              <a:rPr lang="en-US" dirty="0"/>
              <a:t>]  </a:t>
            </a:r>
            <a:r>
              <a:rPr lang="en-US" dirty="0">
                <a:latin typeface="Times New Roman" panose="02020603050405020304" pitchFamily="18" charset="0"/>
                <a:cs typeface="Times New Roman" panose="02020603050405020304" pitchFamily="18" charset="0"/>
              </a:rPr>
              <a:t>Use the critical point as the reference state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Shortcut Vapor Pressure Calculation:</a:t>
            </a:r>
          </a:p>
          <a:p>
            <a:endParaRPr lang="en-US" dirty="0"/>
          </a:p>
        </p:txBody>
      </p:sp>
      <p:pic>
        <p:nvPicPr>
          <p:cNvPr id="8" name="Picture 7">
            <a:extLst>
              <a:ext uri="{FF2B5EF4-FFF2-40B4-BE49-F238E27FC236}">
                <a16:creationId xmlns:a16="http://schemas.microsoft.com/office/drawing/2014/main" id="{44D6450E-D9F2-5B4D-A944-4CEBEBD6FB3D}"/>
              </a:ext>
            </a:extLst>
          </p:cNvPr>
          <p:cNvPicPr>
            <a:picLocks noChangeAspect="1"/>
          </p:cNvPicPr>
          <p:nvPr/>
        </p:nvPicPr>
        <p:blipFill>
          <a:blip r:embed="rId2"/>
          <a:stretch>
            <a:fillRect/>
          </a:stretch>
        </p:blipFill>
        <p:spPr>
          <a:xfrm>
            <a:off x="2106968" y="2699796"/>
            <a:ext cx="2519623" cy="709863"/>
          </a:xfrm>
          <a:prstGeom prst="rect">
            <a:avLst/>
          </a:prstGeom>
        </p:spPr>
      </p:pic>
      <p:pic>
        <p:nvPicPr>
          <p:cNvPr id="3" name="Picture 2">
            <a:extLst>
              <a:ext uri="{FF2B5EF4-FFF2-40B4-BE49-F238E27FC236}">
                <a16:creationId xmlns:a16="http://schemas.microsoft.com/office/drawing/2014/main" id="{42FD21EB-56F7-000E-2695-20AB536FE59E}"/>
              </a:ext>
            </a:extLst>
          </p:cNvPr>
          <p:cNvPicPr>
            <a:picLocks noChangeAspect="1"/>
          </p:cNvPicPr>
          <p:nvPr/>
        </p:nvPicPr>
        <p:blipFill>
          <a:blip r:embed="rId3"/>
          <a:stretch>
            <a:fillRect/>
          </a:stretch>
        </p:blipFill>
        <p:spPr>
          <a:xfrm>
            <a:off x="6152517" y="2795913"/>
            <a:ext cx="4687331" cy="3263444"/>
          </a:xfrm>
          <a:prstGeom prst="rect">
            <a:avLst/>
          </a:prstGeom>
        </p:spPr>
      </p:pic>
      <p:sp>
        <p:nvSpPr>
          <p:cNvPr id="7" name="TextBox 6">
            <a:extLst>
              <a:ext uri="{FF2B5EF4-FFF2-40B4-BE49-F238E27FC236}">
                <a16:creationId xmlns:a16="http://schemas.microsoft.com/office/drawing/2014/main" id="{031ED7B0-6C3B-20AB-A385-702A7C2D720C}"/>
              </a:ext>
            </a:extLst>
          </p:cNvPr>
          <p:cNvSpPr txBox="1"/>
          <p:nvPr/>
        </p:nvSpPr>
        <p:spPr>
          <a:xfrm>
            <a:off x="6976339" y="6070862"/>
            <a:ext cx="4125335" cy="276999"/>
          </a:xfrm>
          <a:prstGeom prst="rect">
            <a:avLst/>
          </a:prstGeom>
          <a:noFill/>
        </p:spPr>
        <p:txBody>
          <a:bodyPr wrap="square">
            <a:spAutoFit/>
          </a:bodyPr>
          <a:lstStyle/>
          <a:p>
            <a:r>
              <a:rPr lang="en-US" sz="1200" b="0" i="0" u="none" strike="noStrike" dirty="0">
                <a:effectLst/>
                <a:latin typeface="Times New Roman" panose="02020603050405020304" pitchFamily="18" charset="0"/>
                <a:cs typeface="Times New Roman" panose="02020603050405020304" pitchFamily="18" charset="0"/>
                <a:hlinkClick r:id="rId4"/>
              </a:rPr>
              <a:t>From the “Chemical Engineering Book</a:t>
            </a:r>
            <a:r>
              <a:rPr lang="en-US" sz="1200" b="0" i="0" u="none" strike="noStrike" dirty="0">
                <a:effectLst/>
                <a:latin typeface="Times New Roman" panose="02020603050405020304" pitchFamily="18" charset="0"/>
                <a:cs typeface="Times New Roman" panose="02020603050405020304" pitchFamily="18" charset="0"/>
              </a:rPr>
              <a:t>” Elliot and Lira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35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40</a:t>
            </a:fld>
            <a:endParaRPr lang="en-US"/>
          </a:p>
        </p:txBody>
      </p:sp>
      <p:pic>
        <p:nvPicPr>
          <p:cNvPr id="2" name="Picture 1">
            <a:extLst>
              <a:ext uri="{FF2B5EF4-FFF2-40B4-BE49-F238E27FC236}">
                <a16:creationId xmlns:a16="http://schemas.microsoft.com/office/drawing/2014/main" id="{CBE56756-0ECC-1544-98E9-8AD41F5BAA2D}"/>
              </a:ext>
            </a:extLst>
          </p:cNvPr>
          <p:cNvPicPr>
            <a:picLocks noChangeAspect="1"/>
          </p:cNvPicPr>
          <p:nvPr/>
        </p:nvPicPr>
        <p:blipFill>
          <a:blip r:embed="rId2"/>
          <a:stretch>
            <a:fillRect/>
          </a:stretch>
        </p:blipFill>
        <p:spPr>
          <a:xfrm>
            <a:off x="637843" y="667887"/>
            <a:ext cx="5532170" cy="2689462"/>
          </a:xfrm>
          <a:prstGeom prst="rect">
            <a:avLst/>
          </a:prstGeom>
        </p:spPr>
      </p:pic>
      <p:sp>
        <p:nvSpPr>
          <p:cNvPr id="3" name="Rectangle 2">
            <a:extLst>
              <a:ext uri="{FF2B5EF4-FFF2-40B4-BE49-F238E27FC236}">
                <a16:creationId xmlns:a16="http://schemas.microsoft.com/office/drawing/2014/main" id="{7925EE8B-54E2-1A4E-8BDE-594CB5DE8957}"/>
              </a:ext>
            </a:extLst>
          </p:cNvPr>
          <p:cNvSpPr/>
          <p:nvPr/>
        </p:nvSpPr>
        <p:spPr>
          <a:xfrm>
            <a:off x="2126708" y="3503642"/>
            <a:ext cx="2224904" cy="369332"/>
          </a:xfrm>
          <a:prstGeom prst="rect">
            <a:avLst/>
          </a:prstGeom>
        </p:spPr>
        <p:txBody>
          <a:bodyPr wrap="none">
            <a:spAutoFit/>
          </a:bodyPr>
          <a:lstStyle/>
          <a:p>
            <a:r>
              <a:rPr lang="en-US" dirty="0">
                <a:latin typeface="Symbol" pitchFamily="2" charset="2"/>
              </a:rPr>
              <a:t>m = m</a:t>
            </a:r>
            <a:r>
              <a:rPr lang="en-US" baseline="-25000" dirty="0">
                <a:latin typeface="Calibri" panose="020F0502020204030204" pitchFamily="34" charset="0"/>
                <a:cs typeface="Calibri" panose="020F0502020204030204" pitchFamily="34" charset="0"/>
              </a:rPr>
              <a:t>0</a:t>
            </a:r>
            <a:r>
              <a:rPr lang="en-US" dirty="0">
                <a:latin typeface="Calibri" panose="020F0502020204030204" pitchFamily="34" charset="0"/>
                <a:cs typeface="Calibri" panose="020F0502020204030204" pitchFamily="34" charset="0"/>
              </a:rPr>
              <a:t> </a:t>
            </a:r>
            <a:r>
              <a:rPr lang="en-US" dirty="0">
                <a:latin typeface="Times New Roman" panose="02020603050405020304" pitchFamily="18" charset="0"/>
                <a:cs typeface="Times New Roman" panose="02020603050405020304" pitchFamily="18" charset="0"/>
              </a:rPr>
              <a:t>+ RT ln p    </a:t>
            </a:r>
            <a:r>
              <a:rPr lang="en-US" dirty="0" err="1">
                <a:latin typeface="Times New Roman" panose="02020603050405020304" pitchFamily="18" charset="0"/>
                <a:cs typeface="Times New Roman" panose="02020603050405020304" pitchFamily="18" charset="0"/>
              </a:rPr>
              <a:t>i.g</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09A921D5-FFD6-7240-B680-5BF3C338D740}"/>
              </a:ext>
            </a:extLst>
          </p:cNvPr>
          <p:cNvPicPr>
            <a:picLocks noChangeAspect="1"/>
          </p:cNvPicPr>
          <p:nvPr/>
        </p:nvPicPr>
        <p:blipFill>
          <a:blip r:embed="rId3"/>
          <a:stretch>
            <a:fillRect/>
          </a:stretch>
        </p:blipFill>
        <p:spPr>
          <a:xfrm>
            <a:off x="6496808" y="3357349"/>
            <a:ext cx="5219045" cy="2830963"/>
          </a:xfrm>
          <a:prstGeom prst="rect">
            <a:avLst/>
          </a:prstGeom>
        </p:spPr>
      </p:pic>
      <p:pic>
        <p:nvPicPr>
          <p:cNvPr id="5" name="Picture 4">
            <a:extLst>
              <a:ext uri="{FF2B5EF4-FFF2-40B4-BE49-F238E27FC236}">
                <a16:creationId xmlns:a16="http://schemas.microsoft.com/office/drawing/2014/main" id="{3D716660-8B0D-5846-B06E-FF18C5DACD09}"/>
              </a:ext>
            </a:extLst>
          </p:cNvPr>
          <p:cNvPicPr>
            <a:picLocks noChangeAspect="1"/>
          </p:cNvPicPr>
          <p:nvPr/>
        </p:nvPicPr>
        <p:blipFill>
          <a:blip r:embed="rId4"/>
          <a:stretch>
            <a:fillRect/>
          </a:stretch>
        </p:blipFill>
        <p:spPr>
          <a:xfrm>
            <a:off x="6496808" y="1160466"/>
            <a:ext cx="4864100" cy="1079500"/>
          </a:xfrm>
          <a:prstGeom prst="rect">
            <a:avLst/>
          </a:prstGeom>
        </p:spPr>
      </p:pic>
      <p:sp>
        <p:nvSpPr>
          <p:cNvPr id="7" name="TextBox 6">
            <a:extLst>
              <a:ext uri="{FF2B5EF4-FFF2-40B4-BE49-F238E27FC236}">
                <a16:creationId xmlns:a16="http://schemas.microsoft.com/office/drawing/2014/main" id="{67B36DE4-C4D0-9547-8986-81AE4EDC5BD0}"/>
              </a:ext>
            </a:extLst>
          </p:cNvPr>
          <p:cNvSpPr txBox="1"/>
          <p:nvPr/>
        </p:nvSpPr>
        <p:spPr>
          <a:xfrm>
            <a:off x="953542" y="4662805"/>
            <a:ext cx="490077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equilibrium between two phases the chemical </a:t>
            </a:r>
          </a:p>
          <a:p>
            <a:r>
              <a:rPr lang="en-US" dirty="0">
                <a:latin typeface="Times New Roman" panose="02020603050405020304" pitchFamily="18" charset="0"/>
                <a:cs typeface="Times New Roman" panose="02020603050405020304" pitchFamily="18" charset="0"/>
              </a:rPr>
              <a:t>potentials are equal and the </a:t>
            </a:r>
            <a:r>
              <a:rPr lang="en-US" b="1" dirty="0" err="1">
                <a:latin typeface="Times New Roman" panose="02020603050405020304" pitchFamily="18" charset="0"/>
                <a:cs typeface="Times New Roman" panose="02020603050405020304" pitchFamily="18" charset="0"/>
              </a:rPr>
              <a:t>fugacities</a:t>
            </a:r>
            <a:r>
              <a:rPr lang="en-US" dirty="0">
                <a:latin typeface="Times New Roman" panose="02020603050405020304" pitchFamily="18" charset="0"/>
                <a:cs typeface="Times New Roman" panose="02020603050405020304" pitchFamily="18" charset="0"/>
              </a:rPr>
              <a:t> of the two phases are also equal.</a:t>
            </a:r>
          </a:p>
        </p:txBody>
      </p:sp>
      <p:sp>
        <p:nvSpPr>
          <p:cNvPr id="8" name="TextBox 7">
            <a:extLst>
              <a:ext uri="{FF2B5EF4-FFF2-40B4-BE49-F238E27FC236}">
                <a16:creationId xmlns:a16="http://schemas.microsoft.com/office/drawing/2014/main" id="{BD9A7B30-1713-8C41-9046-0A431ABAD6F5}"/>
              </a:ext>
            </a:extLst>
          </p:cNvPr>
          <p:cNvSpPr txBox="1"/>
          <p:nvPr/>
        </p:nvSpPr>
        <p:spPr>
          <a:xfrm>
            <a:off x="8674662" y="2244659"/>
            <a:ext cx="102463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Real Gas</a:t>
            </a:r>
          </a:p>
        </p:txBody>
      </p:sp>
    </p:spTree>
    <p:extLst>
      <p:ext uri="{BB962C8B-B14F-4D97-AF65-F5344CB8AC3E}">
        <p14:creationId xmlns:p14="http://schemas.microsoft.com/office/powerpoint/2010/main" val="2776372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41</a:t>
            </a:fld>
            <a:endParaRPr lang="en-US"/>
          </a:p>
        </p:txBody>
      </p:sp>
      <p:pic>
        <p:nvPicPr>
          <p:cNvPr id="3" name="Picture 2">
            <a:extLst>
              <a:ext uri="{FF2B5EF4-FFF2-40B4-BE49-F238E27FC236}">
                <a16:creationId xmlns:a16="http://schemas.microsoft.com/office/drawing/2014/main" id="{D387DC46-8D6E-A946-A196-15A9577C3149}"/>
              </a:ext>
            </a:extLst>
          </p:cNvPr>
          <p:cNvPicPr>
            <a:picLocks noChangeAspect="1"/>
          </p:cNvPicPr>
          <p:nvPr/>
        </p:nvPicPr>
        <p:blipFill>
          <a:blip r:embed="rId2"/>
          <a:stretch>
            <a:fillRect/>
          </a:stretch>
        </p:blipFill>
        <p:spPr>
          <a:xfrm>
            <a:off x="1932819" y="3218921"/>
            <a:ext cx="2463800" cy="368300"/>
          </a:xfrm>
          <a:prstGeom prst="rect">
            <a:avLst/>
          </a:prstGeom>
        </p:spPr>
      </p:pic>
      <p:pic>
        <p:nvPicPr>
          <p:cNvPr id="4" name="Picture 3">
            <a:extLst>
              <a:ext uri="{FF2B5EF4-FFF2-40B4-BE49-F238E27FC236}">
                <a16:creationId xmlns:a16="http://schemas.microsoft.com/office/drawing/2014/main" id="{AB3B54EA-02F3-344E-9244-610881FBC7F2}"/>
              </a:ext>
            </a:extLst>
          </p:cNvPr>
          <p:cNvPicPr>
            <a:picLocks noChangeAspect="1"/>
          </p:cNvPicPr>
          <p:nvPr/>
        </p:nvPicPr>
        <p:blipFill>
          <a:blip r:embed="rId3"/>
          <a:stretch>
            <a:fillRect/>
          </a:stretch>
        </p:blipFill>
        <p:spPr>
          <a:xfrm>
            <a:off x="1247998" y="1395388"/>
            <a:ext cx="1422400" cy="635000"/>
          </a:xfrm>
          <a:prstGeom prst="rect">
            <a:avLst/>
          </a:prstGeom>
        </p:spPr>
      </p:pic>
      <p:sp>
        <p:nvSpPr>
          <p:cNvPr id="5" name="TextBox 4">
            <a:extLst>
              <a:ext uri="{FF2B5EF4-FFF2-40B4-BE49-F238E27FC236}">
                <a16:creationId xmlns:a16="http://schemas.microsoft.com/office/drawing/2014/main" id="{2BB15D3C-9EB8-DA4C-96C5-635431E4319C}"/>
              </a:ext>
            </a:extLst>
          </p:cNvPr>
          <p:cNvSpPr txBox="1"/>
          <p:nvPr/>
        </p:nvSpPr>
        <p:spPr>
          <a:xfrm>
            <a:off x="2099456" y="620658"/>
            <a:ext cx="101239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RT/V</a:t>
            </a:r>
          </a:p>
        </p:txBody>
      </p:sp>
      <p:pic>
        <p:nvPicPr>
          <p:cNvPr id="7" name="Picture 6">
            <a:extLst>
              <a:ext uri="{FF2B5EF4-FFF2-40B4-BE49-F238E27FC236}">
                <a16:creationId xmlns:a16="http://schemas.microsoft.com/office/drawing/2014/main" id="{014771C1-5EB4-1643-AFF5-D5D745BD054A}"/>
              </a:ext>
            </a:extLst>
          </p:cNvPr>
          <p:cNvPicPr>
            <a:picLocks noChangeAspect="1"/>
          </p:cNvPicPr>
          <p:nvPr/>
        </p:nvPicPr>
        <p:blipFill>
          <a:blip r:embed="rId4"/>
          <a:stretch>
            <a:fillRect/>
          </a:stretch>
        </p:blipFill>
        <p:spPr>
          <a:xfrm>
            <a:off x="4441264" y="1928788"/>
            <a:ext cx="762000" cy="571500"/>
          </a:xfrm>
          <a:prstGeom prst="rect">
            <a:avLst/>
          </a:prstGeom>
        </p:spPr>
      </p:pic>
      <p:pic>
        <p:nvPicPr>
          <p:cNvPr id="8" name="Picture 7">
            <a:extLst>
              <a:ext uri="{FF2B5EF4-FFF2-40B4-BE49-F238E27FC236}">
                <a16:creationId xmlns:a16="http://schemas.microsoft.com/office/drawing/2014/main" id="{4BAA6CE1-EF84-D74A-B05C-443347157BDB}"/>
              </a:ext>
            </a:extLst>
          </p:cNvPr>
          <p:cNvPicPr>
            <a:picLocks noChangeAspect="1"/>
          </p:cNvPicPr>
          <p:nvPr/>
        </p:nvPicPr>
        <p:blipFill>
          <a:blip r:embed="rId5"/>
          <a:stretch>
            <a:fillRect/>
          </a:stretch>
        </p:blipFill>
        <p:spPr>
          <a:xfrm>
            <a:off x="2872180" y="3607393"/>
            <a:ext cx="1367147" cy="484422"/>
          </a:xfrm>
          <a:prstGeom prst="rect">
            <a:avLst/>
          </a:prstGeom>
        </p:spPr>
      </p:pic>
      <p:sp>
        <p:nvSpPr>
          <p:cNvPr id="9" name="TextBox 8">
            <a:extLst>
              <a:ext uri="{FF2B5EF4-FFF2-40B4-BE49-F238E27FC236}">
                <a16:creationId xmlns:a16="http://schemas.microsoft.com/office/drawing/2014/main" id="{61CB1F07-C788-5B4F-A5B2-E530B8272CBC}"/>
              </a:ext>
            </a:extLst>
          </p:cNvPr>
          <p:cNvSpPr txBox="1"/>
          <p:nvPr/>
        </p:nvSpPr>
        <p:spPr>
          <a:xfrm>
            <a:off x="3240594" y="1527706"/>
            <a:ext cx="23968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Cubic Equation of State</a:t>
            </a:r>
          </a:p>
        </p:txBody>
      </p:sp>
      <p:pic>
        <p:nvPicPr>
          <p:cNvPr id="10" name="Picture 9">
            <a:extLst>
              <a:ext uri="{FF2B5EF4-FFF2-40B4-BE49-F238E27FC236}">
                <a16:creationId xmlns:a16="http://schemas.microsoft.com/office/drawing/2014/main" id="{0CB8A766-A382-E94F-B466-4EDAE689CC83}"/>
              </a:ext>
            </a:extLst>
          </p:cNvPr>
          <p:cNvPicPr>
            <a:picLocks noChangeAspect="1"/>
          </p:cNvPicPr>
          <p:nvPr/>
        </p:nvPicPr>
        <p:blipFill>
          <a:blip r:embed="rId6"/>
          <a:stretch>
            <a:fillRect/>
          </a:stretch>
        </p:blipFill>
        <p:spPr>
          <a:xfrm>
            <a:off x="2684858" y="2400485"/>
            <a:ext cx="3543300" cy="571500"/>
          </a:xfrm>
          <a:prstGeom prst="rect">
            <a:avLst/>
          </a:prstGeom>
        </p:spPr>
      </p:pic>
      <p:pic>
        <p:nvPicPr>
          <p:cNvPr id="11" name="Picture 10">
            <a:extLst>
              <a:ext uri="{FF2B5EF4-FFF2-40B4-BE49-F238E27FC236}">
                <a16:creationId xmlns:a16="http://schemas.microsoft.com/office/drawing/2014/main" id="{74F613B4-9AA2-9844-AE18-4C9CDB384B16}"/>
              </a:ext>
            </a:extLst>
          </p:cNvPr>
          <p:cNvPicPr>
            <a:picLocks noChangeAspect="1"/>
          </p:cNvPicPr>
          <p:nvPr/>
        </p:nvPicPr>
        <p:blipFill>
          <a:blip r:embed="rId7"/>
          <a:stretch>
            <a:fillRect/>
          </a:stretch>
        </p:blipFill>
        <p:spPr>
          <a:xfrm>
            <a:off x="1627988" y="4497720"/>
            <a:ext cx="5905500" cy="673100"/>
          </a:xfrm>
          <a:prstGeom prst="rect">
            <a:avLst/>
          </a:prstGeom>
        </p:spPr>
      </p:pic>
      <p:pic>
        <p:nvPicPr>
          <p:cNvPr id="12" name="Picture 11">
            <a:extLst>
              <a:ext uri="{FF2B5EF4-FFF2-40B4-BE49-F238E27FC236}">
                <a16:creationId xmlns:a16="http://schemas.microsoft.com/office/drawing/2014/main" id="{C2952C13-6971-FC4F-8D1A-2F64BE72762D}"/>
              </a:ext>
            </a:extLst>
          </p:cNvPr>
          <p:cNvPicPr>
            <a:picLocks noChangeAspect="1"/>
          </p:cNvPicPr>
          <p:nvPr/>
        </p:nvPicPr>
        <p:blipFill>
          <a:blip r:embed="rId8"/>
          <a:stretch>
            <a:fillRect/>
          </a:stretch>
        </p:blipFill>
        <p:spPr>
          <a:xfrm>
            <a:off x="2235373" y="5180236"/>
            <a:ext cx="4648200" cy="533400"/>
          </a:xfrm>
          <a:prstGeom prst="rect">
            <a:avLst/>
          </a:prstGeom>
        </p:spPr>
      </p:pic>
      <p:pic>
        <p:nvPicPr>
          <p:cNvPr id="13" name="Picture 12">
            <a:extLst>
              <a:ext uri="{FF2B5EF4-FFF2-40B4-BE49-F238E27FC236}">
                <a16:creationId xmlns:a16="http://schemas.microsoft.com/office/drawing/2014/main" id="{1EF2CB10-F3A4-6244-AC10-926FAAAE7D9E}"/>
              </a:ext>
            </a:extLst>
          </p:cNvPr>
          <p:cNvPicPr>
            <a:picLocks noChangeAspect="1"/>
          </p:cNvPicPr>
          <p:nvPr/>
        </p:nvPicPr>
        <p:blipFill>
          <a:blip r:embed="rId9"/>
          <a:stretch>
            <a:fillRect/>
          </a:stretch>
        </p:blipFill>
        <p:spPr>
          <a:xfrm>
            <a:off x="1023963" y="5809515"/>
            <a:ext cx="4318000" cy="419100"/>
          </a:xfrm>
          <a:prstGeom prst="rect">
            <a:avLst/>
          </a:prstGeom>
        </p:spPr>
      </p:pic>
      <p:sp>
        <p:nvSpPr>
          <p:cNvPr id="14" name="TextBox 13">
            <a:extLst>
              <a:ext uri="{FF2B5EF4-FFF2-40B4-BE49-F238E27FC236}">
                <a16:creationId xmlns:a16="http://schemas.microsoft.com/office/drawing/2014/main" id="{B21317D8-EF82-9A4E-AF97-5567EB8ACD29}"/>
              </a:ext>
            </a:extLst>
          </p:cNvPr>
          <p:cNvSpPr txBox="1"/>
          <p:nvPr/>
        </p:nvSpPr>
        <p:spPr>
          <a:xfrm>
            <a:off x="5637404" y="5832958"/>
            <a:ext cx="23968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Cubic Equation of State</a:t>
            </a:r>
          </a:p>
        </p:txBody>
      </p:sp>
      <p:sp>
        <p:nvSpPr>
          <p:cNvPr id="15" name="TextBox 14">
            <a:extLst>
              <a:ext uri="{FF2B5EF4-FFF2-40B4-BE49-F238E27FC236}">
                <a16:creationId xmlns:a16="http://schemas.microsoft.com/office/drawing/2014/main" id="{4D6955C8-5B43-C443-B1D4-1630A0A404E6}"/>
              </a:ext>
            </a:extLst>
          </p:cNvPr>
          <p:cNvSpPr txBox="1"/>
          <p:nvPr/>
        </p:nvSpPr>
        <p:spPr>
          <a:xfrm>
            <a:off x="3183213" y="6226695"/>
            <a:ext cx="318132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Solve cubic equations (3 roots)</a:t>
            </a:r>
          </a:p>
        </p:txBody>
      </p:sp>
      <p:pic>
        <p:nvPicPr>
          <p:cNvPr id="16" name="Picture 15">
            <a:extLst>
              <a:ext uri="{FF2B5EF4-FFF2-40B4-BE49-F238E27FC236}">
                <a16:creationId xmlns:a16="http://schemas.microsoft.com/office/drawing/2014/main" id="{9057C8E7-CB84-664E-8EDF-DB96F37D096C}"/>
              </a:ext>
            </a:extLst>
          </p:cNvPr>
          <p:cNvPicPr>
            <a:picLocks noChangeAspect="1"/>
          </p:cNvPicPr>
          <p:nvPr/>
        </p:nvPicPr>
        <p:blipFill>
          <a:blip r:embed="rId10"/>
          <a:stretch>
            <a:fillRect/>
          </a:stretch>
        </p:blipFill>
        <p:spPr>
          <a:xfrm>
            <a:off x="7106034" y="1502022"/>
            <a:ext cx="674706" cy="496482"/>
          </a:xfrm>
          <a:prstGeom prst="rect">
            <a:avLst/>
          </a:prstGeom>
        </p:spPr>
      </p:pic>
      <p:pic>
        <p:nvPicPr>
          <p:cNvPr id="17" name="Picture 16">
            <a:extLst>
              <a:ext uri="{FF2B5EF4-FFF2-40B4-BE49-F238E27FC236}">
                <a16:creationId xmlns:a16="http://schemas.microsoft.com/office/drawing/2014/main" id="{4319230C-9D84-CA4D-BC75-4B0616DDC56E}"/>
              </a:ext>
            </a:extLst>
          </p:cNvPr>
          <p:cNvPicPr>
            <a:picLocks noChangeAspect="1"/>
          </p:cNvPicPr>
          <p:nvPr/>
        </p:nvPicPr>
        <p:blipFill>
          <a:blip r:embed="rId11"/>
          <a:stretch>
            <a:fillRect/>
          </a:stretch>
        </p:blipFill>
        <p:spPr>
          <a:xfrm>
            <a:off x="5766039" y="1502022"/>
            <a:ext cx="1069118" cy="526698"/>
          </a:xfrm>
          <a:prstGeom prst="rect">
            <a:avLst/>
          </a:prstGeom>
        </p:spPr>
      </p:pic>
      <p:sp>
        <p:nvSpPr>
          <p:cNvPr id="18" name="TextBox 17">
            <a:extLst>
              <a:ext uri="{FF2B5EF4-FFF2-40B4-BE49-F238E27FC236}">
                <a16:creationId xmlns:a16="http://schemas.microsoft.com/office/drawing/2014/main" id="{F0ABF45B-C1CB-8943-941F-6F20D2EAD338}"/>
              </a:ext>
            </a:extLst>
          </p:cNvPr>
          <p:cNvSpPr txBox="1"/>
          <p:nvPr/>
        </p:nvSpPr>
        <p:spPr>
          <a:xfrm>
            <a:off x="3662552" y="593716"/>
            <a:ext cx="2903359"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Ideal Gas Equation of State</a:t>
            </a:r>
          </a:p>
        </p:txBody>
      </p:sp>
      <p:sp>
        <p:nvSpPr>
          <p:cNvPr id="19" name="TextBox 18">
            <a:extLst>
              <a:ext uri="{FF2B5EF4-FFF2-40B4-BE49-F238E27FC236}">
                <a16:creationId xmlns:a16="http://schemas.microsoft.com/office/drawing/2014/main" id="{863DC0CE-786D-664E-AC57-A71DAD9BC8A5}"/>
              </a:ext>
            </a:extLst>
          </p:cNvPr>
          <p:cNvSpPr txBox="1"/>
          <p:nvPr/>
        </p:nvSpPr>
        <p:spPr>
          <a:xfrm>
            <a:off x="2872180" y="1128220"/>
            <a:ext cx="339330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Van der Waals Equation of State</a:t>
            </a:r>
          </a:p>
        </p:txBody>
      </p:sp>
      <p:sp>
        <p:nvSpPr>
          <p:cNvPr id="20" name="TextBox 19">
            <a:extLst>
              <a:ext uri="{FF2B5EF4-FFF2-40B4-BE49-F238E27FC236}">
                <a16:creationId xmlns:a16="http://schemas.microsoft.com/office/drawing/2014/main" id="{3E6B6AA4-A946-4443-970D-AE09453CD733}"/>
              </a:ext>
            </a:extLst>
          </p:cNvPr>
          <p:cNvSpPr txBox="1"/>
          <p:nvPr/>
        </p:nvSpPr>
        <p:spPr>
          <a:xfrm>
            <a:off x="4576752" y="3234317"/>
            <a:ext cx="346543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Virial Equation of State of </a:t>
            </a:r>
            <a:r>
              <a:rPr lang="en-US" b="1" dirty="0" err="1">
                <a:latin typeface="Times New Roman" panose="02020603050405020304" pitchFamily="18" charset="0"/>
                <a:cs typeface="Times New Roman" panose="02020603050405020304" pitchFamily="18" charset="0"/>
              </a:rPr>
              <a:t>Onnes</a:t>
            </a:r>
            <a:endParaRPr lang="en-US"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D92D7BA-450D-5449-B506-A9EBD4EE97AF}"/>
              </a:ext>
            </a:extLst>
          </p:cNvPr>
          <p:cNvSpPr txBox="1"/>
          <p:nvPr/>
        </p:nvSpPr>
        <p:spPr>
          <a:xfrm>
            <a:off x="2742212" y="4189085"/>
            <a:ext cx="444224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Peng-Robinson Equation of State (PREOS)</a:t>
            </a:r>
          </a:p>
        </p:txBody>
      </p:sp>
      <p:sp>
        <p:nvSpPr>
          <p:cNvPr id="22" name="TextBox 21">
            <a:extLst>
              <a:ext uri="{FF2B5EF4-FFF2-40B4-BE49-F238E27FC236}">
                <a16:creationId xmlns:a16="http://schemas.microsoft.com/office/drawing/2014/main" id="{44695139-6823-FC4E-9615-9527C7BA9F16}"/>
              </a:ext>
            </a:extLst>
          </p:cNvPr>
          <p:cNvSpPr txBox="1"/>
          <p:nvPr/>
        </p:nvSpPr>
        <p:spPr>
          <a:xfrm>
            <a:off x="811711" y="620658"/>
            <a:ext cx="68640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Z = 1</a:t>
            </a:r>
          </a:p>
        </p:txBody>
      </p:sp>
      <p:pic>
        <p:nvPicPr>
          <p:cNvPr id="2" name="Picture 1">
            <a:extLst>
              <a:ext uri="{FF2B5EF4-FFF2-40B4-BE49-F238E27FC236}">
                <a16:creationId xmlns:a16="http://schemas.microsoft.com/office/drawing/2014/main" id="{5A49667D-76B1-B44E-BF4F-7F10DBADEA5E}"/>
              </a:ext>
            </a:extLst>
          </p:cNvPr>
          <p:cNvPicPr>
            <a:picLocks noChangeAspect="1"/>
          </p:cNvPicPr>
          <p:nvPr/>
        </p:nvPicPr>
        <p:blipFill>
          <a:blip r:embed="rId12"/>
          <a:stretch>
            <a:fillRect/>
          </a:stretch>
        </p:blipFill>
        <p:spPr>
          <a:xfrm>
            <a:off x="8606322" y="1331184"/>
            <a:ext cx="2104919" cy="838158"/>
          </a:xfrm>
          <a:prstGeom prst="rect">
            <a:avLst/>
          </a:prstGeom>
        </p:spPr>
      </p:pic>
      <p:sp>
        <p:nvSpPr>
          <p:cNvPr id="23" name="TextBox 22">
            <a:extLst>
              <a:ext uri="{FF2B5EF4-FFF2-40B4-BE49-F238E27FC236}">
                <a16:creationId xmlns:a16="http://schemas.microsoft.com/office/drawing/2014/main" id="{260EB96D-13D8-5849-9AF0-4FE409DF1799}"/>
              </a:ext>
            </a:extLst>
          </p:cNvPr>
          <p:cNvSpPr txBox="1"/>
          <p:nvPr/>
        </p:nvSpPr>
        <p:spPr>
          <a:xfrm>
            <a:off x="8183341" y="2169342"/>
            <a:ext cx="295690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Law of corresponding states</a:t>
            </a:r>
          </a:p>
        </p:txBody>
      </p:sp>
      <p:sp>
        <p:nvSpPr>
          <p:cNvPr id="24" name="TextBox 23">
            <a:extLst>
              <a:ext uri="{FF2B5EF4-FFF2-40B4-BE49-F238E27FC236}">
                <a16:creationId xmlns:a16="http://schemas.microsoft.com/office/drawing/2014/main" id="{E31C0156-45F6-9743-B531-9A6AA3662EE2}"/>
              </a:ext>
            </a:extLst>
          </p:cNvPr>
          <p:cNvSpPr txBox="1"/>
          <p:nvPr/>
        </p:nvSpPr>
        <p:spPr>
          <a:xfrm>
            <a:off x="928351" y="1957600"/>
            <a:ext cx="22140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 = </a:t>
            </a:r>
            <a:r>
              <a:rPr lang="en-US" dirty="0" err="1">
                <a:latin typeface="Times New Roman" panose="02020603050405020304" pitchFamily="18" charset="0"/>
                <a:cs typeface="Times New Roman" panose="02020603050405020304" pitchFamily="18" charset="0"/>
              </a:rPr>
              <a:t>RT</a:t>
            </a:r>
            <a:r>
              <a:rPr lang="en-US" dirty="0" err="1">
                <a:latin typeface="Symbol" pitchFamily="2" charset="2"/>
              </a:rPr>
              <a:t>r</a:t>
            </a:r>
            <a:r>
              <a:rPr lang="en-US" dirty="0">
                <a:latin typeface="Times New Roman" panose="02020603050405020304" pitchFamily="18" charset="0"/>
                <a:cs typeface="Times New Roman" panose="02020603050405020304" pitchFamily="18" charset="0"/>
              </a:rPr>
              <a:t>/(1-b</a:t>
            </a:r>
            <a:r>
              <a:rPr lang="en-US" dirty="0">
                <a:latin typeface="Symbol" pitchFamily="2" charset="2"/>
              </a:rPr>
              <a:t>r</a:t>
            </a:r>
            <a:r>
              <a:rPr lang="en-US" dirty="0">
                <a:latin typeface="Times New Roman" panose="02020603050405020304" pitchFamily="18" charset="0"/>
                <a:cs typeface="Times New Roman" panose="02020603050405020304" pitchFamily="18" charset="0"/>
              </a:rPr>
              <a:t>) – a </a:t>
            </a:r>
            <a:r>
              <a:rPr lang="en-US" dirty="0">
                <a:latin typeface="Symbol" pitchFamily="2" charset="2"/>
              </a:rPr>
              <a:t>r</a:t>
            </a:r>
            <a:r>
              <a:rPr lang="en-US" baseline="30000" dirty="0">
                <a:latin typeface="Times New Roman" panose="02020603050405020304" pitchFamily="18" charset="0"/>
                <a:cs typeface="Times New Roman" panose="02020603050405020304" pitchFamily="18" charset="0"/>
              </a:rPr>
              <a:t>2</a:t>
            </a:r>
          </a:p>
        </p:txBody>
      </p:sp>
      <p:sp>
        <p:nvSpPr>
          <p:cNvPr id="25" name="Rectangle 24">
            <a:extLst>
              <a:ext uri="{FF2B5EF4-FFF2-40B4-BE49-F238E27FC236}">
                <a16:creationId xmlns:a16="http://schemas.microsoft.com/office/drawing/2014/main" id="{203B8064-CE85-8142-9465-A3312BA47A10}"/>
              </a:ext>
            </a:extLst>
          </p:cNvPr>
          <p:cNvSpPr/>
          <p:nvPr/>
        </p:nvSpPr>
        <p:spPr>
          <a:xfrm>
            <a:off x="5766039" y="1441062"/>
            <a:ext cx="5466690" cy="1036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64E129-3D58-B44C-89BE-506BB59519C7}"/>
              </a:ext>
            </a:extLst>
          </p:cNvPr>
          <p:cNvSpPr/>
          <p:nvPr/>
        </p:nvSpPr>
        <p:spPr>
          <a:xfrm>
            <a:off x="1932819" y="3280620"/>
            <a:ext cx="939361" cy="233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9975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42</a:t>
            </a:fld>
            <a:endParaRPr lang="en-US"/>
          </a:p>
        </p:txBody>
      </p:sp>
      <p:sp>
        <p:nvSpPr>
          <p:cNvPr id="2" name="TextBox 1">
            <a:extLst>
              <a:ext uri="{FF2B5EF4-FFF2-40B4-BE49-F238E27FC236}">
                <a16:creationId xmlns:a16="http://schemas.microsoft.com/office/drawing/2014/main" id="{EB6D7ED6-0674-9C44-B889-C72DEEBB8AB4}"/>
              </a:ext>
            </a:extLst>
          </p:cNvPr>
          <p:cNvSpPr txBox="1"/>
          <p:nvPr/>
        </p:nvSpPr>
        <p:spPr>
          <a:xfrm>
            <a:off x="4269218" y="411487"/>
            <a:ext cx="365356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Single Component Phase Diagrams</a:t>
            </a:r>
          </a:p>
        </p:txBody>
      </p:sp>
      <p:pic>
        <p:nvPicPr>
          <p:cNvPr id="3" name="Picture 2">
            <a:extLst>
              <a:ext uri="{FF2B5EF4-FFF2-40B4-BE49-F238E27FC236}">
                <a16:creationId xmlns:a16="http://schemas.microsoft.com/office/drawing/2014/main" id="{7D0E6A3D-7A20-3343-AE6A-2E07105FF389}"/>
              </a:ext>
            </a:extLst>
          </p:cNvPr>
          <p:cNvPicPr>
            <a:picLocks noChangeAspect="1"/>
          </p:cNvPicPr>
          <p:nvPr/>
        </p:nvPicPr>
        <p:blipFill>
          <a:blip r:embed="rId2"/>
          <a:stretch>
            <a:fillRect/>
          </a:stretch>
        </p:blipFill>
        <p:spPr>
          <a:xfrm>
            <a:off x="2070100" y="1231900"/>
            <a:ext cx="8051800" cy="4394200"/>
          </a:xfrm>
          <a:prstGeom prst="rect">
            <a:avLst/>
          </a:prstGeom>
        </p:spPr>
      </p:pic>
      <p:sp>
        <p:nvSpPr>
          <p:cNvPr id="4" name="TextBox 3">
            <a:extLst>
              <a:ext uri="{FF2B5EF4-FFF2-40B4-BE49-F238E27FC236}">
                <a16:creationId xmlns:a16="http://schemas.microsoft.com/office/drawing/2014/main" id="{CA1EF06D-55C0-1143-A581-DF6FA89503A6}"/>
              </a:ext>
            </a:extLst>
          </p:cNvPr>
          <p:cNvSpPr txBox="1"/>
          <p:nvPr/>
        </p:nvSpPr>
        <p:spPr>
          <a:xfrm>
            <a:off x="1310185" y="6100549"/>
            <a:ext cx="8044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For a single component, an equation of state relates the variables of the system, PVT</a:t>
            </a:r>
          </a:p>
        </p:txBody>
      </p:sp>
      <p:sp>
        <p:nvSpPr>
          <p:cNvPr id="5" name="TextBox 4">
            <a:extLst>
              <a:ext uri="{FF2B5EF4-FFF2-40B4-BE49-F238E27FC236}">
                <a16:creationId xmlns:a16="http://schemas.microsoft.com/office/drawing/2014/main" id="{3A312EA7-7F8B-1845-909B-DA067511E8B7}"/>
              </a:ext>
            </a:extLst>
          </p:cNvPr>
          <p:cNvSpPr txBox="1"/>
          <p:nvPr/>
        </p:nvSpPr>
        <p:spPr>
          <a:xfrm>
            <a:off x="9354823" y="1023582"/>
            <a:ext cx="260840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Isochoric phase diagram</a:t>
            </a:r>
          </a:p>
        </p:txBody>
      </p:sp>
    </p:spTree>
    <p:extLst>
      <p:ext uri="{BB962C8B-B14F-4D97-AF65-F5344CB8AC3E}">
        <p14:creationId xmlns:p14="http://schemas.microsoft.com/office/powerpoint/2010/main" val="335378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43</a:t>
            </a:fld>
            <a:endParaRPr lang="en-US"/>
          </a:p>
        </p:txBody>
      </p:sp>
      <p:pic>
        <p:nvPicPr>
          <p:cNvPr id="8" name="Picture 7">
            <a:extLst>
              <a:ext uri="{FF2B5EF4-FFF2-40B4-BE49-F238E27FC236}">
                <a16:creationId xmlns:a16="http://schemas.microsoft.com/office/drawing/2014/main" id="{9BA6292C-7FAC-5541-9790-C8C861FC5540}"/>
              </a:ext>
            </a:extLst>
          </p:cNvPr>
          <p:cNvPicPr>
            <a:picLocks noChangeAspect="1"/>
          </p:cNvPicPr>
          <p:nvPr/>
        </p:nvPicPr>
        <p:blipFill>
          <a:blip r:embed="rId2"/>
          <a:stretch>
            <a:fillRect/>
          </a:stretch>
        </p:blipFill>
        <p:spPr>
          <a:xfrm>
            <a:off x="1544143" y="2067984"/>
            <a:ext cx="5710488" cy="4316067"/>
          </a:xfrm>
          <a:prstGeom prst="rect">
            <a:avLst/>
          </a:prstGeom>
        </p:spPr>
      </p:pic>
      <p:graphicFrame>
        <p:nvGraphicFramePr>
          <p:cNvPr id="9" name="Table 8">
            <a:extLst>
              <a:ext uri="{FF2B5EF4-FFF2-40B4-BE49-F238E27FC236}">
                <a16:creationId xmlns:a16="http://schemas.microsoft.com/office/drawing/2014/main" id="{2A8553FC-5E44-5C47-88D5-C87579D6625B}"/>
              </a:ext>
            </a:extLst>
          </p:cNvPr>
          <p:cNvGraphicFramePr>
            <a:graphicFrameLocks noGrp="1"/>
          </p:cNvGraphicFramePr>
          <p:nvPr>
            <p:extLst>
              <p:ext uri="{D42A27DB-BD31-4B8C-83A1-F6EECF244321}">
                <p14:modId xmlns:p14="http://schemas.microsoft.com/office/powerpoint/2010/main" val="1931855357"/>
              </p:ext>
            </p:extLst>
          </p:nvPr>
        </p:nvGraphicFramePr>
        <p:xfrm>
          <a:off x="267037" y="1572684"/>
          <a:ext cx="2921000" cy="495300"/>
        </p:xfrm>
        <a:graphic>
          <a:graphicData uri="http://schemas.openxmlformats.org/drawingml/2006/table">
            <a:tbl>
              <a:tblPr>
                <a:tableStyleId>{5C22544A-7EE6-4342-B048-85BDC9FD1C3A}</a:tableStyleId>
              </a:tblPr>
              <a:tblGrid>
                <a:gridCol w="1571384">
                  <a:extLst>
                    <a:ext uri="{9D8B030D-6E8A-4147-A177-3AD203B41FA5}">
                      <a16:colId xmlns:a16="http://schemas.microsoft.com/office/drawing/2014/main" val="684072185"/>
                    </a:ext>
                  </a:extLst>
                </a:gridCol>
                <a:gridCol w="674808">
                  <a:extLst>
                    <a:ext uri="{9D8B030D-6E8A-4147-A177-3AD203B41FA5}">
                      <a16:colId xmlns:a16="http://schemas.microsoft.com/office/drawing/2014/main" val="779114778"/>
                    </a:ext>
                  </a:extLst>
                </a:gridCol>
                <a:gridCol w="674808">
                  <a:extLst>
                    <a:ext uri="{9D8B030D-6E8A-4147-A177-3AD203B41FA5}">
                      <a16:colId xmlns:a16="http://schemas.microsoft.com/office/drawing/2014/main" val="3800461913"/>
                    </a:ext>
                  </a:extLst>
                </a:gridCol>
              </a:tblGrid>
              <a:tr h="165100">
                <a:tc>
                  <a:txBody>
                    <a:bodyPr/>
                    <a:lstStyle/>
                    <a:p>
                      <a:pPr algn="l" fontAlgn="b"/>
                      <a:r>
                        <a:rPr lang="en-US" sz="1000" u="none" strike="noStrike">
                          <a:effectLst/>
                        </a:rPr>
                        <a:t>Compound</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Tc(K)</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Pc(MPa)</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69078602"/>
                  </a:ext>
                </a:extLst>
              </a:tr>
              <a:tr h="165100">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tc>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98924124"/>
                  </a:ext>
                </a:extLst>
              </a:tr>
              <a:tr h="165100">
                <a:tc>
                  <a:txBody>
                    <a:bodyPr/>
                    <a:lstStyle/>
                    <a:p>
                      <a:pPr algn="l" fontAlgn="b"/>
                      <a:r>
                        <a:rPr lang="en-US" sz="1000" u="none" strike="noStrike">
                          <a:effectLst/>
                        </a:rPr>
                        <a:t>METHANE</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190.6</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dirty="0">
                          <a:effectLst/>
                        </a:rPr>
                        <a:t>4.604</a:t>
                      </a:r>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43361992"/>
                  </a:ext>
                </a:extLst>
              </a:tr>
            </a:tbl>
          </a:graphicData>
        </a:graphic>
      </p:graphicFrame>
      <p:sp>
        <p:nvSpPr>
          <p:cNvPr id="12" name="TextBox 11">
            <a:extLst>
              <a:ext uri="{FF2B5EF4-FFF2-40B4-BE49-F238E27FC236}">
                <a16:creationId xmlns:a16="http://schemas.microsoft.com/office/drawing/2014/main" id="{9D4E6A6A-2941-5245-BAD1-644AC6A0CD3F}"/>
              </a:ext>
            </a:extLst>
          </p:cNvPr>
          <p:cNvSpPr txBox="1"/>
          <p:nvPr/>
        </p:nvSpPr>
        <p:spPr>
          <a:xfrm>
            <a:off x="3263586" y="1698652"/>
            <a:ext cx="1305165" cy="369332"/>
          </a:xfrm>
          <a:prstGeom prst="rect">
            <a:avLst/>
          </a:prstGeom>
          <a:noFill/>
        </p:spPr>
        <p:txBody>
          <a:bodyPr wrap="none" rtlCol="0">
            <a:spAutoFit/>
          </a:bodyPr>
          <a:lstStyle/>
          <a:p>
            <a:r>
              <a:rPr lang="en-US" sz="1000" dirty="0" err="1">
                <a:latin typeface="Symbol" pitchFamily="2" charset="2"/>
              </a:rPr>
              <a:t>r</a:t>
            </a:r>
            <a:r>
              <a:rPr lang="en-US" sz="1000" baseline="-25000" dirty="0" err="1"/>
              <a:t>c</a:t>
            </a:r>
            <a:r>
              <a:rPr lang="en-US" sz="1000" dirty="0"/>
              <a:t> = 0.0104 </a:t>
            </a:r>
            <a:r>
              <a:rPr lang="en-US" sz="1000" dirty="0" err="1"/>
              <a:t>mol</a:t>
            </a:r>
            <a:r>
              <a:rPr lang="en-US" sz="1000" dirty="0"/>
              <a:t>/cm</a:t>
            </a:r>
            <a:r>
              <a:rPr lang="en-US" sz="1000" baseline="30000" dirty="0"/>
              <a:t>3</a:t>
            </a:r>
            <a:r>
              <a:rPr lang="en-US" dirty="0"/>
              <a:t> </a:t>
            </a:r>
          </a:p>
        </p:txBody>
      </p:sp>
      <p:graphicFrame>
        <p:nvGraphicFramePr>
          <p:cNvPr id="13" name="Table 12">
            <a:extLst>
              <a:ext uri="{FF2B5EF4-FFF2-40B4-BE49-F238E27FC236}">
                <a16:creationId xmlns:a16="http://schemas.microsoft.com/office/drawing/2014/main" id="{50ECD298-8F45-CB4C-A32D-DCFCE616395F}"/>
              </a:ext>
            </a:extLst>
          </p:cNvPr>
          <p:cNvGraphicFramePr>
            <a:graphicFrameLocks noGrp="1"/>
          </p:cNvGraphicFramePr>
          <p:nvPr>
            <p:extLst>
              <p:ext uri="{D42A27DB-BD31-4B8C-83A1-F6EECF244321}">
                <p14:modId xmlns:p14="http://schemas.microsoft.com/office/powerpoint/2010/main" val="1818016435"/>
              </p:ext>
            </p:extLst>
          </p:nvPr>
        </p:nvGraphicFramePr>
        <p:xfrm>
          <a:off x="4752732" y="1572684"/>
          <a:ext cx="2501899" cy="368300"/>
        </p:xfrm>
        <a:graphic>
          <a:graphicData uri="http://schemas.openxmlformats.org/drawingml/2006/table">
            <a:tbl>
              <a:tblPr>
                <a:tableStyleId>{5C22544A-7EE6-4342-B048-85BDC9FD1C3A}</a:tableStyleId>
              </a:tblPr>
              <a:tblGrid>
                <a:gridCol w="865676">
                  <a:extLst>
                    <a:ext uri="{9D8B030D-6E8A-4147-A177-3AD203B41FA5}">
                      <a16:colId xmlns:a16="http://schemas.microsoft.com/office/drawing/2014/main" val="1622960080"/>
                    </a:ext>
                  </a:extLst>
                </a:gridCol>
                <a:gridCol w="875189">
                  <a:extLst>
                    <a:ext uri="{9D8B030D-6E8A-4147-A177-3AD203B41FA5}">
                      <a16:colId xmlns:a16="http://schemas.microsoft.com/office/drawing/2014/main" val="2544765868"/>
                    </a:ext>
                  </a:extLst>
                </a:gridCol>
                <a:gridCol w="761034">
                  <a:extLst>
                    <a:ext uri="{9D8B030D-6E8A-4147-A177-3AD203B41FA5}">
                      <a16:colId xmlns:a16="http://schemas.microsoft.com/office/drawing/2014/main" val="837339279"/>
                    </a:ext>
                  </a:extLst>
                </a:gridCol>
              </a:tblGrid>
              <a:tr h="203200">
                <a:tc>
                  <a:txBody>
                    <a:bodyPr/>
                    <a:lstStyle/>
                    <a:p>
                      <a:pPr algn="l" fontAlgn="b"/>
                      <a:r>
                        <a:rPr lang="en-US" sz="1000" u="none" strike="noStrike">
                          <a:effectLst/>
                        </a:rPr>
                        <a:t>Gas</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T</a:t>
                      </a:r>
                      <a:r>
                        <a:rPr lang="en-US" sz="1000" u="none" strike="noStrike" baseline="-25000">
                          <a:effectLst/>
                        </a:rPr>
                        <a:t>c</a:t>
                      </a:r>
                      <a:r>
                        <a:rPr lang="en-US" sz="1000" u="none" strike="noStrike">
                          <a:effectLst/>
                        </a:rPr>
                        <a:t> (K)</a:t>
                      </a:r>
                      <a:endParaRPr lang="en-US" sz="1000" b="0" i="0" u="none" strike="noStrike">
                        <a:effectLst/>
                        <a:latin typeface="Arial" panose="020B0604020202020204" pitchFamily="34" charset="0"/>
                      </a:endParaRPr>
                    </a:p>
                  </a:txBody>
                  <a:tcPr marL="9525" marR="9525" marT="9525" marB="0" anchor="b"/>
                </a:tc>
                <a:tc>
                  <a:txBody>
                    <a:bodyPr/>
                    <a:lstStyle/>
                    <a:p>
                      <a:pPr algn="l" fontAlgn="b"/>
                      <a:r>
                        <a:rPr lang="en-US" sz="1000" u="none" strike="noStrike">
                          <a:effectLst/>
                        </a:rPr>
                        <a:t>P</a:t>
                      </a:r>
                      <a:r>
                        <a:rPr lang="en-US" sz="1000" u="none" strike="noStrike" baseline="-25000">
                          <a:effectLst/>
                        </a:rPr>
                        <a:t>c</a:t>
                      </a:r>
                      <a:r>
                        <a:rPr lang="en-US" sz="1000" u="none" strike="noStrike">
                          <a:effectLst/>
                        </a:rPr>
                        <a:t> (MPa)</a:t>
                      </a:r>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19241632"/>
                  </a:ext>
                </a:extLst>
              </a:tr>
              <a:tr h="165100">
                <a:tc>
                  <a:txBody>
                    <a:bodyPr/>
                    <a:lstStyle/>
                    <a:p>
                      <a:pPr algn="l" fontAlgn="b"/>
                      <a:r>
                        <a:rPr lang="en-US" sz="1000" u="none" strike="noStrike">
                          <a:effectLst/>
                        </a:rPr>
                        <a:t>ISOPENTANE</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a:effectLst/>
                        </a:rPr>
                        <a:t>460.4</a:t>
                      </a:r>
                      <a:endParaRPr lang="en-US" sz="1000" b="0" i="0" u="none" strike="noStrike">
                        <a:effectLst/>
                        <a:latin typeface="Arial" panose="020B0604020202020204" pitchFamily="34" charset="0"/>
                      </a:endParaRPr>
                    </a:p>
                  </a:txBody>
                  <a:tcPr marL="9525" marR="9525" marT="9525" marB="0" anchor="b"/>
                </a:tc>
                <a:tc>
                  <a:txBody>
                    <a:bodyPr/>
                    <a:lstStyle/>
                    <a:p>
                      <a:pPr algn="r" fontAlgn="b"/>
                      <a:r>
                        <a:rPr lang="en-US" sz="1000" u="none" strike="noStrike" dirty="0">
                          <a:effectLst/>
                        </a:rPr>
                        <a:t>3.381</a:t>
                      </a:r>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54102126"/>
                  </a:ext>
                </a:extLst>
              </a:tr>
            </a:tbl>
          </a:graphicData>
        </a:graphic>
      </p:graphicFrame>
      <p:sp>
        <p:nvSpPr>
          <p:cNvPr id="14" name="TextBox 13">
            <a:extLst>
              <a:ext uri="{FF2B5EF4-FFF2-40B4-BE49-F238E27FC236}">
                <a16:creationId xmlns:a16="http://schemas.microsoft.com/office/drawing/2014/main" id="{54D9C983-1C1E-834A-8C36-203DC637BF1D}"/>
              </a:ext>
            </a:extLst>
          </p:cNvPr>
          <p:cNvSpPr txBox="1"/>
          <p:nvPr/>
        </p:nvSpPr>
        <p:spPr>
          <a:xfrm>
            <a:off x="7372992" y="1572684"/>
            <a:ext cx="1370888" cy="369332"/>
          </a:xfrm>
          <a:prstGeom prst="rect">
            <a:avLst/>
          </a:prstGeom>
          <a:noFill/>
        </p:spPr>
        <p:txBody>
          <a:bodyPr wrap="none" rtlCol="0">
            <a:spAutoFit/>
          </a:bodyPr>
          <a:lstStyle/>
          <a:p>
            <a:r>
              <a:rPr lang="en-US" sz="1000" dirty="0" err="1">
                <a:latin typeface="Symbol" pitchFamily="2" charset="2"/>
              </a:rPr>
              <a:t>r</a:t>
            </a:r>
            <a:r>
              <a:rPr lang="en-US" sz="1000" baseline="-25000" dirty="0" err="1"/>
              <a:t>c</a:t>
            </a:r>
            <a:r>
              <a:rPr lang="en-US" sz="1000" dirty="0"/>
              <a:t> = 0.00287 </a:t>
            </a:r>
            <a:r>
              <a:rPr lang="en-US" sz="1000" dirty="0" err="1"/>
              <a:t>mol</a:t>
            </a:r>
            <a:r>
              <a:rPr lang="en-US" sz="1000" dirty="0"/>
              <a:t>/cm</a:t>
            </a:r>
            <a:r>
              <a:rPr lang="en-US" sz="1000" baseline="30000" dirty="0"/>
              <a:t>3</a:t>
            </a:r>
            <a:r>
              <a:rPr lang="en-US" dirty="0"/>
              <a:t> </a:t>
            </a:r>
          </a:p>
        </p:txBody>
      </p:sp>
      <p:sp>
        <p:nvSpPr>
          <p:cNvPr id="15" name="TextBox 14">
            <a:extLst>
              <a:ext uri="{FF2B5EF4-FFF2-40B4-BE49-F238E27FC236}">
                <a16:creationId xmlns:a16="http://schemas.microsoft.com/office/drawing/2014/main" id="{9684C2A9-E892-ED43-A06A-196ECC55E2CA}"/>
              </a:ext>
            </a:extLst>
          </p:cNvPr>
          <p:cNvSpPr txBox="1"/>
          <p:nvPr/>
        </p:nvSpPr>
        <p:spPr>
          <a:xfrm>
            <a:off x="7145267" y="3025688"/>
            <a:ext cx="2436886"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0.8 * 460.4K = 368K</a:t>
            </a:r>
          </a:p>
          <a:p>
            <a:r>
              <a:rPr lang="en-US" dirty="0">
                <a:latin typeface="Times New Roman" panose="02020603050405020304" pitchFamily="18" charset="0"/>
                <a:cs typeface="Times New Roman" panose="02020603050405020304" pitchFamily="18" charset="0"/>
              </a:rPr>
              <a:t>And 0.64 </a:t>
            </a:r>
            <a:r>
              <a:rPr lang="en-US" dirty="0" err="1">
                <a:latin typeface="Times New Roman" panose="02020603050405020304" pitchFamily="18" charset="0"/>
                <a:cs typeface="Times New Roman" panose="02020603050405020304" pitchFamily="18" charset="0"/>
              </a:rPr>
              <a:t>MPa</a:t>
            </a:r>
            <a:r>
              <a:rPr lang="en-US" dirty="0">
                <a:latin typeface="Times New Roman" panose="02020603050405020304" pitchFamily="18" charset="0"/>
                <a:cs typeface="Times New Roman" panose="02020603050405020304" pitchFamily="18" charset="0"/>
              </a:rPr>
              <a:t> 2 phases</a:t>
            </a:r>
          </a:p>
          <a:p>
            <a:r>
              <a:rPr lang="en-US" dirty="0">
                <a:latin typeface="Times New Roman" panose="02020603050405020304" pitchFamily="18" charset="0"/>
                <a:cs typeface="Times New Roman" panose="02020603050405020304" pitchFamily="18" charset="0"/>
              </a:rPr>
              <a:t>Higher pressure liquid</a:t>
            </a:r>
          </a:p>
          <a:p>
            <a:r>
              <a:rPr lang="en-US" dirty="0">
                <a:latin typeface="Times New Roman" panose="02020603050405020304" pitchFamily="18" charset="0"/>
                <a:cs typeface="Times New Roman" panose="02020603050405020304" pitchFamily="18" charset="0"/>
              </a:rPr>
              <a:t>Lower vapor</a:t>
            </a:r>
          </a:p>
        </p:txBody>
      </p:sp>
    </p:spTree>
    <p:extLst>
      <p:ext uri="{BB962C8B-B14F-4D97-AF65-F5344CB8AC3E}">
        <p14:creationId xmlns:p14="http://schemas.microsoft.com/office/powerpoint/2010/main" val="1855409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7260" y="126356"/>
            <a:ext cx="4687331" cy="3263444"/>
          </a:xfrm>
          <a:prstGeom prst="rect">
            <a:avLst/>
          </a:prstGeom>
        </p:spPr>
      </p:pic>
      <p:pic>
        <p:nvPicPr>
          <p:cNvPr id="3" name="Picture 2"/>
          <p:cNvPicPr>
            <a:picLocks noChangeAspect="1"/>
          </p:cNvPicPr>
          <p:nvPr/>
        </p:nvPicPr>
        <p:blipFill>
          <a:blip r:embed="rId3"/>
          <a:stretch>
            <a:fillRect/>
          </a:stretch>
        </p:blipFill>
        <p:spPr>
          <a:xfrm>
            <a:off x="1752393" y="126356"/>
            <a:ext cx="4074866" cy="3076340"/>
          </a:xfrm>
          <a:prstGeom prst="rect">
            <a:avLst/>
          </a:prstGeom>
        </p:spPr>
      </p:pic>
      <p:sp>
        <p:nvSpPr>
          <p:cNvPr id="5" name="Slide Number Placeholder 4">
            <a:extLst>
              <a:ext uri="{FF2B5EF4-FFF2-40B4-BE49-F238E27FC236}">
                <a16:creationId xmlns:a16="http://schemas.microsoft.com/office/drawing/2014/main" id="{E7331295-BFD1-BC42-964C-E7850BCCD808}"/>
              </a:ext>
            </a:extLst>
          </p:cNvPr>
          <p:cNvSpPr>
            <a:spLocks noGrp="1"/>
          </p:cNvSpPr>
          <p:nvPr>
            <p:ph type="sldNum" sz="quarter" idx="12"/>
          </p:nvPr>
        </p:nvSpPr>
        <p:spPr/>
        <p:txBody>
          <a:bodyPr/>
          <a:lstStyle/>
          <a:p>
            <a:fld id="{113E92C7-7F24-5B4D-9412-675B7DEE209B}" type="slidenum">
              <a:rPr lang="en-US" smtClean="0"/>
              <a:t>44</a:t>
            </a:fld>
            <a:endParaRPr lang="en-US"/>
          </a:p>
        </p:txBody>
      </p:sp>
      <p:pic>
        <p:nvPicPr>
          <p:cNvPr id="6" name="Picture 5">
            <a:extLst>
              <a:ext uri="{FF2B5EF4-FFF2-40B4-BE49-F238E27FC236}">
                <a16:creationId xmlns:a16="http://schemas.microsoft.com/office/drawing/2014/main" id="{D8D046BF-03D9-E94F-8A82-5F858D1EB024}"/>
              </a:ext>
            </a:extLst>
          </p:cNvPr>
          <p:cNvPicPr>
            <a:picLocks noChangeAspect="1"/>
          </p:cNvPicPr>
          <p:nvPr/>
        </p:nvPicPr>
        <p:blipFill>
          <a:blip r:embed="rId4"/>
          <a:stretch>
            <a:fillRect/>
          </a:stretch>
        </p:blipFill>
        <p:spPr>
          <a:xfrm>
            <a:off x="3789825" y="3482966"/>
            <a:ext cx="4172737" cy="3379504"/>
          </a:xfrm>
          <a:prstGeom prst="rect">
            <a:avLst/>
          </a:prstGeom>
        </p:spPr>
      </p:pic>
    </p:spTree>
    <p:extLst>
      <p:ext uri="{BB962C8B-B14F-4D97-AF65-F5344CB8AC3E}">
        <p14:creationId xmlns:p14="http://schemas.microsoft.com/office/powerpoint/2010/main" val="3849489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3000" y="682218"/>
            <a:ext cx="7353300" cy="6108700"/>
          </a:xfrm>
          <a:prstGeom prst="rect">
            <a:avLst/>
          </a:prstGeom>
        </p:spPr>
      </p:pic>
      <p:grpSp>
        <p:nvGrpSpPr>
          <p:cNvPr id="5" name="Group 4"/>
          <p:cNvGrpSpPr/>
          <p:nvPr/>
        </p:nvGrpSpPr>
        <p:grpSpPr>
          <a:xfrm>
            <a:off x="3008161" y="157790"/>
            <a:ext cx="6595646" cy="370509"/>
            <a:chOff x="1441348" y="15099"/>
            <a:chExt cx="6595646" cy="370509"/>
          </a:xfrm>
        </p:grpSpPr>
        <p:pic>
          <p:nvPicPr>
            <p:cNvPr id="3" name="Picture 2"/>
            <p:cNvPicPr>
              <a:picLocks noChangeAspect="1"/>
            </p:cNvPicPr>
            <p:nvPr/>
          </p:nvPicPr>
          <p:blipFill>
            <a:blip r:embed="rId3"/>
            <a:stretch>
              <a:fillRect/>
            </a:stretch>
          </p:blipFill>
          <p:spPr>
            <a:xfrm>
              <a:off x="1979094" y="55408"/>
              <a:ext cx="6057900" cy="330200"/>
            </a:xfrm>
            <a:prstGeom prst="rect">
              <a:avLst/>
            </a:prstGeom>
          </p:spPr>
        </p:pic>
        <p:sp>
          <p:nvSpPr>
            <p:cNvPr id="4" name="TextBox 3"/>
            <p:cNvSpPr txBox="1"/>
            <p:nvPr/>
          </p:nvSpPr>
          <p:spPr>
            <a:xfrm>
              <a:off x="1441348" y="15099"/>
              <a:ext cx="653770" cy="369332"/>
            </a:xfrm>
            <a:prstGeom prst="rect">
              <a:avLst/>
            </a:prstGeom>
            <a:noFill/>
          </p:spPr>
          <p:txBody>
            <a:bodyPr wrap="none" rtlCol="0">
              <a:spAutoFit/>
            </a:bodyPr>
            <a:lstStyle/>
            <a:p>
              <a:r>
                <a:rPr lang="en-US" dirty="0"/>
                <a:t>F(Z)=</a:t>
              </a:r>
            </a:p>
          </p:txBody>
        </p:sp>
      </p:grpSp>
      <p:sp>
        <p:nvSpPr>
          <p:cNvPr id="6" name="Slide Number Placeholder 5">
            <a:extLst>
              <a:ext uri="{FF2B5EF4-FFF2-40B4-BE49-F238E27FC236}">
                <a16:creationId xmlns:a16="http://schemas.microsoft.com/office/drawing/2014/main" id="{C38EAFF6-E9E2-5F47-A54D-C24CF244DDE2}"/>
              </a:ext>
            </a:extLst>
          </p:cNvPr>
          <p:cNvSpPr>
            <a:spLocks noGrp="1"/>
          </p:cNvSpPr>
          <p:nvPr>
            <p:ph type="sldNum" sz="quarter" idx="12"/>
          </p:nvPr>
        </p:nvSpPr>
        <p:spPr/>
        <p:txBody>
          <a:bodyPr/>
          <a:lstStyle/>
          <a:p>
            <a:fld id="{113E92C7-7F24-5B4D-9412-675B7DEE209B}" type="slidenum">
              <a:rPr lang="en-US" smtClean="0"/>
              <a:t>45</a:t>
            </a:fld>
            <a:endParaRPr lang="en-US"/>
          </a:p>
        </p:txBody>
      </p:sp>
    </p:spTree>
    <p:extLst>
      <p:ext uri="{BB962C8B-B14F-4D97-AF65-F5344CB8AC3E}">
        <p14:creationId xmlns:p14="http://schemas.microsoft.com/office/powerpoint/2010/main" val="830181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46</a:t>
            </a:fld>
            <a:endParaRPr lang="en-US"/>
          </a:p>
        </p:txBody>
      </p:sp>
      <p:sp>
        <p:nvSpPr>
          <p:cNvPr id="2" name="Rectangle 1">
            <a:extLst>
              <a:ext uri="{FF2B5EF4-FFF2-40B4-BE49-F238E27FC236}">
                <a16:creationId xmlns:a16="http://schemas.microsoft.com/office/drawing/2014/main" id="{35DF2F63-A171-3844-ADCF-72F6B21B66D6}"/>
              </a:ext>
            </a:extLst>
          </p:cNvPr>
          <p:cNvSpPr/>
          <p:nvPr/>
        </p:nvSpPr>
        <p:spPr>
          <a:xfrm>
            <a:off x="2843217" y="337361"/>
            <a:ext cx="4730782"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CALculation</a:t>
            </a:r>
            <a:r>
              <a:rPr lang="en-US" b="1" dirty="0">
                <a:latin typeface="Times New Roman" panose="02020603050405020304" pitchFamily="18" charset="0"/>
                <a:cs typeface="Times New Roman" panose="02020603050405020304" pitchFamily="18" charset="0"/>
              </a:rPr>
              <a:t> of </a:t>
            </a:r>
            <a:r>
              <a:rPr lang="en-US" b="1" dirty="0" err="1">
                <a:latin typeface="Times New Roman" panose="02020603050405020304" pitchFamily="18" charset="0"/>
                <a:cs typeface="Times New Roman" panose="02020603050405020304" pitchFamily="18" charset="0"/>
              </a:rPr>
              <a:t>PHAse</a:t>
            </a:r>
            <a:r>
              <a:rPr lang="en-US" b="1" dirty="0">
                <a:latin typeface="Times New Roman" panose="02020603050405020304" pitchFamily="18" charset="0"/>
                <a:cs typeface="Times New Roman" panose="02020603050405020304" pitchFamily="18" charset="0"/>
              </a:rPr>
              <a:t> Diagrams, CALPHAD</a:t>
            </a:r>
          </a:p>
        </p:txBody>
      </p:sp>
      <p:sp>
        <p:nvSpPr>
          <p:cNvPr id="3" name="TextBox 2">
            <a:extLst>
              <a:ext uri="{FF2B5EF4-FFF2-40B4-BE49-F238E27FC236}">
                <a16:creationId xmlns:a16="http://schemas.microsoft.com/office/drawing/2014/main" id="{57C75A32-7BA0-CC49-A1D2-CAA30B434BF9}"/>
              </a:ext>
            </a:extLst>
          </p:cNvPr>
          <p:cNvSpPr txBox="1"/>
          <p:nvPr/>
        </p:nvSpPr>
        <p:spPr>
          <a:xfrm>
            <a:off x="436728" y="818866"/>
            <a:ext cx="6653263"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metal alloys to construct phase diagrams</a:t>
            </a:r>
          </a:p>
          <a:p>
            <a:r>
              <a:rPr lang="en-US" dirty="0">
                <a:latin typeface="Times New Roman" panose="02020603050405020304" pitchFamily="18" charset="0"/>
                <a:cs typeface="Times New Roman" panose="02020603050405020304" pitchFamily="18" charset="0"/>
              </a:rPr>
              <a:t>Calculate the Gibbs Free Energy </a:t>
            </a:r>
          </a:p>
          <a:p>
            <a:r>
              <a:rPr lang="en-US" dirty="0">
                <a:latin typeface="Times New Roman" panose="02020603050405020304" pitchFamily="18" charset="0"/>
                <a:cs typeface="Times New Roman" panose="02020603050405020304" pitchFamily="18" charset="0"/>
              </a:rPr>
              <a:t>	Use a Taylor Series in Temperature</a:t>
            </a:r>
          </a:p>
          <a:p>
            <a:r>
              <a:rPr lang="en-US" dirty="0">
                <a:latin typeface="Times New Roman" panose="02020603050405020304" pitchFamily="18" charset="0"/>
                <a:cs typeface="Times New Roman" panose="02020603050405020304" pitchFamily="18" charset="0"/>
              </a:rPr>
              <a:t>Determine the phase equilibria using the chemical potentials</a:t>
            </a:r>
          </a:p>
          <a:p>
            <a:r>
              <a:rPr lang="en-US" dirty="0">
                <a:latin typeface="Times New Roman" panose="02020603050405020304" pitchFamily="18" charset="0"/>
                <a:cs typeface="Times New Roman" panose="02020603050405020304" pitchFamily="18" charset="0"/>
              </a:rPr>
              <a:t>	Calculate the derivatives of the free energy expression</a:t>
            </a:r>
          </a:p>
        </p:txBody>
      </p:sp>
      <p:pic>
        <p:nvPicPr>
          <p:cNvPr id="4" name="Picture 3">
            <a:extLst>
              <a:ext uri="{FF2B5EF4-FFF2-40B4-BE49-F238E27FC236}">
                <a16:creationId xmlns:a16="http://schemas.microsoft.com/office/drawing/2014/main" id="{B1364450-530F-054F-8C94-BF0A62D8DA43}"/>
              </a:ext>
            </a:extLst>
          </p:cNvPr>
          <p:cNvPicPr>
            <a:picLocks noChangeAspect="1"/>
          </p:cNvPicPr>
          <p:nvPr/>
        </p:nvPicPr>
        <p:blipFill>
          <a:blip r:embed="rId2"/>
          <a:stretch>
            <a:fillRect/>
          </a:stretch>
        </p:blipFill>
        <p:spPr>
          <a:xfrm>
            <a:off x="491320" y="2535072"/>
            <a:ext cx="5346700" cy="914400"/>
          </a:xfrm>
          <a:prstGeom prst="rect">
            <a:avLst/>
          </a:prstGeom>
        </p:spPr>
      </p:pic>
      <p:sp>
        <p:nvSpPr>
          <p:cNvPr id="5" name="TextBox 4">
            <a:extLst>
              <a:ext uri="{FF2B5EF4-FFF2-40B4-BE49-F238E27FC236}">
                <a16:creationId xmlns:a16="http://schemas.microsoft.com/office/drawing/2014/main" id="{F8E8D75D-96B8-3D44-BA9C-A2718C9E1C33}"/>
              </a:ext>
            </a:extLst>
          </p:cNvPr>
          <p:cNvSpPr txBox="1"/>
          <p:nvPr/>
        </p:nvSpPr>
        <p:spPr>
          <a:xfrm>
            <a:off x="1171688" y="3688350"/>
            <a:ext cx="398596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Get </a:t>
            </a:r>
            <a:r>
              <a:rPr lang="en-US" dirty="0" err="1">
                <a:latin typeface="Times New Roman" panose="02020603050405020304" pitchFamily="18" charset="0"/>
                <a:cs typeface="Times New Roman" panose="02020603050405020304" pitchFamily="18" charset="0"/>
              </a:rPr>
              <a:t>H</a:t>
            </a:r>
            <a:r>
              <a:rPr lang="en-US" baseline="-25000"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SER</a:t>
            </a:r>
            <a:r>
              <a:rPr lang="en-US" dirty="0">
                <a:latin typeface="Times New Roman" panose="02020603050405020304" pitchFamily="18" charset="0"/>
                <a:cs typeface="Times New Roman" panose="02020603050405020304" pitchFamily="18" charset="0"/>
              </a:rPr>
              <a:t> from H</a:t>
            </a:r>
            <a:r>
              <a:rPr lang="en-US" baseline="-25000" dirty="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for the components</a:t>
            </a:r>
          </a:p>
        </p:txBody>
      </p:sp>
      <p:pic>
        <p:nvPicPr>
          <p:cNvPr id="7" name="Picture 6">
            <a:extLst>
              <a:ext uri="{FF2B5EF4-FFF2-40B4-BE49-F238E27FC236}">
                <a16:creationId xmlns:a16="http://schemas.microsoft.com/office/drawing/2014/main" id="{5CCD1064-B6BD-8442-99B0-659FD3D133BE}"/>
              </a:ext>
            </a:extLst>
          </p:cNvPr>
          <p:cNvPicPr>
            <a:picLocks noChangeAspect="1"/>
          </p:cNvPicPr>
          <p:nvPr/>
        </p:nvPicPr>
        <p:blipFill>
          <a:blip r:embed="rId3"/>
          <a:stretch>
            <a:fillRect/>
          </a:stretch>
        </p:blipFill>
        <p:spPr>
          <a:xfrm>
            <a:off x="6478138" y="1248634"/>
            <a:ext cx="5713862" cy="4879431"/>
          </a:xfrm>
          <a:prstGeom prst="rect">
            <a:avLst/>
          </a:prstGeom>
        </p:spPr>
      </p:pic>
      <p:sp>
        <p:nvSpPr>
          <p:cNvPr id="8" name="TextBox 7">
            <a:extLst>
              <a:ext uri="{FF2B5EF4-FFF2-40B4-BE49-F238E27FC236}">
                <a16:creationId xmlns:a16="http://schemas.microsoft.com/office/drawing/2014/main" id="{D1A97C6E-9A05-FEE6-20BA-4D3F007694A5}"/>
              </a:ext>
            </a:extLst>
          </p:cNvPr>
          <p:cNvSpPr txBox="1"/>
          <p:nvPr/>
        </p:nvSpPr>
        <p:spPr>
          <a:xfrm>
            <a:off x="9543308" y="54334"/>
            <a:ext cx="98108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  U  V</a:t>
            </a:r>
          </a:p>
          <a:p>
            <a:r>
              <a:rPr lang="en-US" dirty="0">
                <a:latin typeface="Times New Roman" panose="02020603050405020304" pitchFamily="18" charset="0"/>
                <a:cs typeface="Times New Roman" panose="02020603050405020304" pitchFamily="18" charset="0"/>
              </a:rPr>
              <a:t> H       A</a:t>
            </a:r>
          </a:p>
          <a:p>
            <a:r>
              <a:rPr lang="en-US" dirty="0">
                <a:latin typeface="Times New Roman" panose="02020603050405020304" pitchFamily="18" charset="0"/>
                <a:cs typeface="Times New Roman" panose="02020603050405020304" pitchFamily="18" charset="0"/>
              </a:rPr>
              <a:t>-p  G  T</a:t>
            </a:r>
          </a:p>
        </p:txBody>
      </p:sp>
    </p:spTree>
    <p:extLst>
      <p:ext uri="{BB962C8B-B14F-4D97-AF65-F5344CB8AC3E}">
        <p14:creationId xmlns:p14="http://schemas.microsoft.com/office/powerpoint/2010/main" val="303496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47</a:t>
            </a:fld>
            <a:endParaRPr lang="en-US"/>
          </a:p>
        </p:txBody>
      </p:sp>
      <p:pic>
        <p:nvPicPr>
          <p:cNvPr id="8" name="Picture 7">
            <a:extLst>
              <a:ext uri="{FF2B5EF4-FFF2-40B4-BE49-F238E27FC236}">
                <a16:creationId xmlns:a16="http://schemas.microsoft.com/office/drawing/2014/main" id="{FB81D8D4-9DD5-A940-A77D-0F0C86D022F1}"/>
              </a:ext>
            </a:extLst>
          </p:cNvPr>
          <p:cNvPicPr>
            <a:picLocks noChangeAspect="1"/>
          </p:cNvPicPr>
          <p:nvPr/>
        </p:nvPicPr>
        <p:blipFill>
          <a:blip r:embed="rId2"/>
          <a:stretch>
            <a:fillRect/>
          </a:stretch>
        </p:blipFill>
        <p:spPr>
          <a:xfrm>
            <a:off x="5792386" y="3261815"/>
            <a:ext cx="5899195" cy="2867664"/>
          </a:xfrm>
          <a:prstGeom prst="rect">
            <a:avLst/>
          </a:prstGeom>
        </p:spPr>
      </p:pic>
      <p:pic>
        <p:nvPicPr>
          <p:cNvPr id="9" name="Picture 8">
            <a:extLst>
              <a:ext uri="{FF2B5EF4-FFF2-40B4-BE49-F238E27FC236}">
                <a16:creationId xmlns:a16="http://schemas.microsoft.com/office/drawing/2014/main" id="{B880BB67-A1CA-554D-A646-42D4CC9C8DA7}"/>
              </a:ext>
            </a:extLst>
          </p:cNvPr>
          <p:cNvPicPr>
            <a:picLocks noChangeAspect="1"/>
          </p:cNvPicPr>
          <p:nvPr/>
        </p:nvPicPr>
        <p:blipFill>
          <a:blip r:embed="rId3"/>
          <a:stretch>
            <a:fillRect/>
          </a:stretch>
        </p:blipFill>
        <p:spPr>
          <a:xfrm>
            <a:off x="250187" y="0"/>
            <a:ext cx="6100250" cy="4653887"/>
          </a:xfrm>
          <a:prstGeom prst="rect">
            <a:avLst/>
          </a:prstGeom>
        </p:spPr>
      </p:pic>
    </p:spTree>
    <p:extLst>
      <p:ext uri="{BB962C8B-B14F-4D97-AF65-F5344CB8AC3E}">
        <p14:creationId xmlns:p14="http://schemas.microsoft.com/office/powerpoint/2010/main" val="31351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5</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515438" y="377072"/>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
        <p:nvSpPr>
          <p:cNvPr id="5" name="TextBox 4">
            <a:extLst>
              <a:ext uri="{FF2B5EF4-FFF2-40B4-BE49-F238E27FC236}">
                <a16:creationId xmlns:a16="http://schemas.microsoft.com/office/drawing/2014/main" id="{E5CE99AA-F1A9-A34C-A86E-A255DCF4613F}"/>
              </a:ext>
            </a:extLst>
          </p:cNvPr>
          <p:cNvSpPr txBox="1"/>
          <p:nvPr/>
        </p:nvSpPr>
        <p:spPr>
          <a:xfrm>
            <a:off x="1805443" y="746404"/>
            <a:ext cx="5195859" cy="923330"/>
          </a:xfrm>
          <a:prstGeom prst="rect">
            <a:avLst/>
          </a:prstGeom>
          <a:noFill/>
        </p:spPr>
        <p:txBody>
          <a:bodyPr wrap="square" rtlCol="0">
            <a:spAutoFit/>
          </a:bodyPr>
          <a:lstStyle/>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R</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R</a:t>
            </a:r>
            <a:r>
              <a:rPr lang="en-US" dirty="0"/>
              <a:t>]</a:t>
            </a:r>
          </a:p>
        </p:txBody>
      </p:sp>
      <p:pic>
        <p:nvPicPr>
          <p:cNvPr id="8" name="Picture 7">
            <a:extLst>
              <a:ext uri="{FF2B5EF4-FFF2-40B4-BE49-F238E27FC236}">
                <a16:creationId xmlns:a16="http://schemas.microsoft.com/office/drawing/2014/main" id="{44D6450E-D9F2-5B4D-A944-4CEBEBD6FB3D}"/>
              </a:ext>
            </a:extLst>
          </p:cNvPr>
          <p:cNvPicPr>
            <a:picLocks noChangeAspect="1"/>
          </p:cNvPicPr>
          <p:nvPr/>
        </p:nvPicPr>
        <p:blipFill>
          <a:blip r:embed="rId2"/>
          <a:stretch>
            <a:fillRect/>
          </a:stretch>
        </p:blipFill>
        <p:spPr>
          <a:xfrm>
            <a:off x="6577083" y="853137"/>
            <a:ext cx="2519623" cy="709863"/>
          </a:xfrm>
          <a:prstGeom prst="rect">
            <a:avLst/>
          </a:prstGeom>
        </p:spPr>
      </p:pic>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3"/>
          <a:stretch>
            <a:fillRect/>
          </a:stretch>
        </p:blipFill>
        <p:spPr>
          <a:xfrm>
            <a:off x="304668" y="2254250"/>
            <a:ext cx="11607800" cy="4102100"/>
          </a:xfrm>
          <a:prstGeom prst="rect">
            <a:avLst/>
          </a:prstGeom>
        </p:spPr>
      </p:pic>
      <p:sp>
        <p:nvSpPr>
          <p:cNvPr id="4" name="TextBox 3">
            <a:extLst>
              <a:ext uri="{FF2B5EF4-FFF2-40B4-BE49-F238E27FC236}">
                <a16:creationId xmlns:a16="http://schemas.microsoft.com/office/drawing/2014/main" id="{0942BA4B-ED23-0541-876D-1BF9243475FB}"/>
              </a:ext>
            </a:extLst>
          </p:cNvPr>
          <p:cNvSpPr txBox="1"/>
          <p:nvPr/>
        </p:nvSpPr>
        <p:spPr>
          <a:xfrm>
            <a:off x="8610600" y="1965278"/>
            <a:ext cx="3189719"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This is a kind of Arrhenius Plot</a:t>
            </a:r>
          </a:p>
        </p:txBody>
      </p:sp>
    </p:spTree>
    <p:extLst>
      <p:ext uri="{BB962C8B-B14F-4D97-AF65-F5344CB8AC3E}">
        <p14:creationId xmlns:p14="http://schemas.microsoft.com/office/powerpoint/2010/main" val="86018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6</a:t>
            </a:fld>
            <a:endParaRPr lang="en-US"/>
          </a:p>
        </p:txBody>
      </p:sp>
      <p:sp>
        <p:nvSpPr>
          <p:cNvPr id="2" name="TextBox 1">
            <a:extLst>
              <a:ext uri="{FF2B5EF4-FFF2-40B4-BE49-F238E27FC236}">
                <a16:creationId xmlns:a16="http://schemas.microsoft.com/office/drawing/2014/main" id="{21E7ED6E-AC70-5D48-9529-CCE055A3B20C}"/>
              </a:ext>
            </a:extLst>
          </p:cNvPr>
          <p:cNvSpPr txBox="1"/>
          <p:nvPr/>
        </p:nvSpPr>
        <p:spPr>
          <a:xfrm>
            <a:off x="4515438" y="377072"/>
            <a:ext cx="318626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Clausius </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2"/>
          <a:stretch>
            <a:fillRect/>
          </a:stretch>
        </p:blipFill>
        <p:spPr>
          <a:xfrm>
            <a:off x="2090510" y="947088"/>
            <a:ext cx="7249872" cy="2562044"/>
          </a:xfrm>
          <a:prstGeom prst="rect">
            <a:avLst/>
          </a:prstGeom>
        </p:spPr>
      </p:pic>
      <p:pic>
        <p:nvPicPr>
          <p:cNvPr id="7" name="Picture 6">
            <a:extLst>
              <a:ext uri="{FF2B5EF4-FFF2-40B4-BE49-F238E27FC236}">
                <a16:creationId xmlns:a16="http://schemas.microsoft.com/office/drawing/2014/main" id="{AC7C2868-503F-E281-A9CE-77FF453ABD66}"/>
              </a:ext>
            </a:extLst>
          </p:cNvPr>
          <p:cNvPicPr>
            <a:picLocks noChangeAspect="1"/>
          </p:cNvPicPr>
          <p:nvPr/>
        </p:nvPicPr>
        <p:blipFill rotWithShape="1">
          <a:blip r:embed="rId3"/>
          <a:srcRect t="1681"/>
          <a:stretch/>
        </p:blipFill>
        <p:spPr>
          <a:xfrm>
            <a:off x="3664248" y="3761928"/>
            <a:ext cx="4461024" cy="3046918"/>
          </a:xfrm>
          <a:prstGeom prst="rect">
            <a:avLst/>
          </a:prstGeom>
        </p:spPr>
      </p:pic>
    </p:spTree>
    <p:extLst>
      <p:ext uri="{BB962C8B-B14F-4D97-AF65-F5344CB8AC3E}">
        <p14:creationId xmlns:p14="http://schemas.microsoft.com/office/powerpoint/2010/main" val="23667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7</a:t>
            </a:fld>
            <a:endParaRPr lang="en-US"/>
          </a:p>
        </p:txBody>
      </p:sp>
      <p:pic>
        <p:nvPicPr>
          <p:cNvPr id="3" name="Picture 2">
            <a:extLst>
              <a:ext uri="{FF2B5EF4-FFF2-40B4-BE49-F238E27FC236}">
                <a16:creationId xmlns:a16="http://schemas.microsoft.com/office/drawing/2014/main" id="{A4053DAE-08F9-A44D-B351-30542B74CD5D}"/>
              </a:ext>
            </a:extLst>
          </p:cNvPr>
          <p:cNvPicPr>
            <a:picLocks noChangeAspect="1"/>
          </p:cNvPicPr>
          <p:nvPr/>
        </p:nvPicPr>
        <p:blipFill>
          <a:blip r:embed="rId2"/>
          <a:stretch>
            <a:fillRect/>
          </a:stretch>
        </p:blipFill>
        <p:spPr>
          <a:xfrm>
            <a:off x="4434723" y="4283988"/>
            <a:ext cx="6897410" cy="2437487"/>
          </a:xfrm>
          <a:prstGeom prst="rect">
            <a:avLst/>
          </a:prstGeom>
        </p:spPr>
      </p:pic>
      <p:sp>
        <p:nvSpPr>
          <p:cNvPr id="4" name="TextBox 3">
            <a:extLst>
              <a:ext uri="{FF2B5EF4-FFF2-40B4-BE49-F238E27FC236}">
                <a16:creationId xmlns:a16="http://schemas.microsoft.com/office/drawing/2014/main" id="{0942BA4B-ED23-0541-876D-1BF9243475FB}"/>
              </a:ext>
            </a:extLst>
          </p:cNvPr>
          <p:cNvSpPr txBox="1"/>
          <p:nvPr/>
        </p:nvSpPr>
        <p:spPr>
          <a:xfrm>
            <a:off x="249014" y="1972728"/>
            <a:ext cx="2243579" cy="646331"/>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This is a kind of Arrhenius Plot</a:t>
            </a:r>
          </a:p>
        </p:txBody>
      </p:sp>
      <p:sp>
        <p:nvSpPr>
          <p:cNvPr id="7" name="TextBox 6">
            <a:extLst>
              <a:ext uri="{FF2B5EF4-FFF2-40B4-BE49-F238E27FC236}">
                <a16:creationId xmlns:a16="http://schemas.microsoft.com/office/drawing/2014/main" id="{387B143C-BDF0-F69A-3776-15A822CC88CD}"/>
              </a:ext>
            </a:extLst>
          </p:cNvPr>
          <p:cNvSpPr txBox="1"/>
          <p:nvPr/>
        </p:nvSpPr>
        <p:spPr>
          <a:xfrm>
            <a:off x="504544" y="5654976"/>
            <a:ext cx="5195859" cy="923330"/>
          </a:xfrm>
          <a:prstGeom prst="rect">
            <a:avLst/>
          </a:prstGeom>
          <a:noFill/>
        </p:spPr>
        <p:txBody>
          <a:bodyPr wrap="square" rtlCol="0">
            <a:spAutoFit/>
          </a:bodyPr>
          <a:lstStyle/>
          <a:p>
            <a:r>
              <a:rPr lang="en-US" dirty="0"/>
              <a:t>d(ln </a:t>
            </a:r>
            <a:r>
              <a:rPr lang="en-US" dirty="0" err="1"/>
              <a:t>p</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d(1/T)</a:t>
            </a:r>
          </a:p>
          <a:p>
            <a:endParaRPr lang="en-US" dirty="0"/>
          </a:p>
          <a:p>
            <a:r>
              <a:rPr lang="en-US" dirty="0"/>
              <a:t>ln[</a:t>
            </a:r>
            <a:r>
              <a:rPr lang="en-US" dirty="0" err="1"/>
              <a:t>p</a:t>
            </a:r>
            <a:r>
              <a:rPr lang="en-US" baseline="30000" dirty="0" err="1"/>
              <a:t>Sat</a:t>
            </a:r>
            <a:r>
              <a:rPr lang="en-US" dirty="0"/>
              <a:t>/ </a:t>
            </a:r>
            <a:r>
              <a:rPr lang="en-US" dirty="0" err="1"/>
              <a:t>p</a:t>
            </a:r>
            <a:r>
              <a:rPr lang="en-US" baseline="-25000" dirty="0" err="1"/>
              <a:t>R</a:t>
            </a:r>
            <a:r>
              <a:rPr lang="en-US" baseline="30000" dirty="0" err="1"/>
              <a:t>Sat</a:t>
            </a:r>
            <a:r>
              <a:rPr lang="en-US" dirty="0"/>
              <a:t>] = (-</a:t>
            </a:r>
            <a:r>
              <a:rPr lang="en-US" dirty="0" err="1">
                <a:latin typeface="Symbol" pitchFamily="2" charset="2"/>
              </a:rPr>
              <a:t>D</a:t>
            </a:r>
            <a:r>
              <a:rPr lang="en-US" dirty="0" err="1"/>
              <a:t>H</a:t>
            </a:r>
            <a:r>
              <a:rPr lang="en-US" baseline="-25000" dirty="0" err="1"/>
              <a:t>vap</a:t>
            </a:r>
            <a:r>
              <a:rPr lang="en-US" dirty="0"/>
              <a:t>/R) [1/T – 1/T</a:t>
            </a:r>
            <a:r>
              <a:rPr lang="en-US" baseline="-25000" dirty="0"/>
              <a:t>R</a:t>
            </a:r>
            <a:r>
              <a:rPr lang="en-US" dirty="0"/>
              <a:t>]</a:t>
            </a:r>
          </a:p>
        </p:txBody>
      </p:sp>
      <p:pic>
        <p:nvPicPr>
          <p:cNvPr id="2050" name="Picture 2">
            <a:extLst>
              <a:ext uri="{FF2B5EF4-FFF2-40B4-BE49-F238E27FC236}">
                <a16:creationId xmlns:a16="http://schemas.microsoft.com/office/drawing/2014/main" id="{776F2F4F-842F-DC4E-88C6-11172B59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63" y="970778"/>
            <a:ext cx="4250299" cy="2819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6504A6E-2241-705F-AC01-100E4C3DE543}"/>
              </a:ext>
            </a:extLst>
          </p:cNvPr>
          <p:cNvPicPr>
            <a:picLocks noChangeAspect="1"/>
          </p:cNvPicPr>
          <p:nvPr/>
        </p:nvPicPr>
        <p:blipFill>
          <a:blip r:embed="rId4"/>
          <a:stretch>
            <a:fillRect/>
          </a:stretch>
        </p:blipFill>
        <p:spPr>
          <a:xfrm>
            <a:off x="8505088" y="136525"/>
            <a:ext cx="1854200" cy="749300"/>
          </a:xfrm>
          <a:prstGeom prst="rect">
            <a:avLst/>
          </a:prstGeom>
        </p:spPr>
      </p:pic>
      <p:pic>
        <p:nvPicPr>
          <p:cNvPr id="2054" name="Picture 6" descr="The temperature dependence of viscosity | Download Scientific Diagram">
            <a:extLst>
              <a:ext uri="{FF2B5EF4-FFF2-40B4-BE49-F238E27FC236}">
                <a16:creationId xmlns:a16="http://schemas.microsoft.com/office/drawing/2014/main" id="{6DBDA6B7-8BDB-8109-CF5F-7113710353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611"/>
          <a:stretch/>
        </p:blipFill>
        <p:spPr bwMode="auto">
          <a:xfrm>
            <a:off x="2125606" y="544267"/>
            <a:ext cx="4970312" cy="3246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BC1374-975E-A9F4-1A7C-0CDE934E0AD4}"/>
              </a:ext>
            </a:extLst>
          </p:cNvPr>
          <p:cNvSpPr txBox="1"/>
          <p:nvPr/>
        </p:nvSpPr>
        <p:spPr>
          <a:xfrm>
            <a:off x="8505088" y="2491812"/>
            <a:ext cx="215539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Eyring Rate Theory</a:t>
            </a:r>
          </a:p>
        </p:txBody>
      </p:sp>
      <p:pic>
        <p:nvPicPr>
          <p:cNvPr id="12" name="Picture 11">
            <a:extLst>
              <a:ext uri="{FF2B5EF4-FFF2-40B4-BE49-F238E27FC236}">
                <a16:creationId xmlns:a16="http://schemas.microsoft.com/office/drawing/2014/main" id="{2FC67535-1AEE-A1B6-46CA-F7104AB0627D}"/>
              </a:ext>
            </a:extLst>
          </p:cNvPr>
          <p:cNvPicPr>
            <a:picLocks noChangeAspect="1"/>
          </p:cNvPicPr>
          <p:nvPr/>
        </p:nvPicPr>
        <p:blipFill>
          <a:blip r:embed="rId6"/>
          <a:stretch>
            <a:fillRect/>
          </a:stretch>
        </p:blipFill>
        <p:spPr>
          <a:xfrm>
            <a:off x="80906" y="1156384"/>
            <a:ext cx="2044700" cy="711200"/>
          </a:xfrm>
          <a:prstGeom prst="rect">
            <a:avLst/>
          </a:prstGeom>
        </p:spPr>
      </p:pic>
      <p:pic>
        <p:nvPicPr>
          <p:cNvPr id="13" name="Picture 12">
            <a:extLst>
              <a:ext uri="{FF2B5EF4-FFF2-40B4-BE49-F238E27FC236}">
                <a16:creationId xmlns:a16="http://schemas.microsoft.com/office/drawing/2014/main" id="{C0E563BF-510B-5695-A327-A9331CEBBA1F}"/>
              </a:ext>
            </a:extLst>
          </p:cNvPr>
          <p:cNvPicPr>
            <a:picLocks noChangeAspect="1"/>
          </p:cNvPicPr>
          <p:nvPr/>
        </p:nvPicPr>
        <p:blipFill>
          <a:blip r:embed="rId7"/>
          <a:stretch>
            <a:fillRect/>
          </a:stretch>
        </p:blipFill>
        <p:spPr>
          <a:xfrm>
            <a:off x="196928" y="3019495"/>
            <a:ext cx="1775505" cy="682377"/>
          </a:xfrm>
          <a:prstGeom prst="rect">
            <a:avLst/>
          </a:prstGeom>
        </p:spPr>
      </p:pic>
    </p:spTree>
    <p:extLst>
      <p:ext uri="{BB962C8B-B14F-4D97-AF65-F5344CB8AC3E}">
        <p14:creationId xmlns:p14="http://schemas.microsoft.com/office/powerpoint/2010/main" val="27457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8</a:t>
            </a:fld>
            <a:endParaRPr lang="en-US"/>
          </a:p>
        </p:txBody>
      </p:sp>
      <p:pic>
        <p:nvPicPr>
          <p:cNvPr id="2" name="Picture 1">
            <a:extLst>
              <a:ext uri="{FF2B5EF4-FFF2-40B4-BE49-F238E27FC236}">
                <a16:creationId xmlns:a16="http://schemas.microsoft.com/office/drawing/2014/main" id="{B0A98632-F40E-C946-AFC9-088C1BBE4B04}"/>
              </a:ext>
            </a:extLst>
          </p:cNvPr>
          <p:cNvPicPr>
            <a:picLocks noChangeAspect="1"/>
          </p:cNvPicPr>
          <p:nvPr/>
        </p:nvPicPr>
        <p:blipFill>
          <a:blip r:embed="rId2"/>
          <a:stretch>
            <a:fillRect/>
          </a:stretch>
        </p:blipFill>
        <p:spPr>
          <a:xfrm>
            <a:off x="1581150" y="984250"/>
            <a:ext cx="9029700" cy="4889500"/>
          </a:xfrm>
          <a:prstGeom prst="rect">
            <a:avLst/>
          </a:prstGeom>
        </p:spPr>
      </p:pic>
      <p:sp>
        <p:nvSpPr>
          <p:cNvPr id="3" name="TextBox 2">
            <a:extLst>
              <a:ext uri="{FF2B5EF4-FFF2-40B4-BE49-F238E27FC236}">
                <a16:creationId xmlns:a16="http://schemas.microsoft.com/office/drawing/2014/main" id="{33935A26-C4F8-694A-BBD5-F336389A60D0}"/>
              </a:ext>
            </a:extLst>
          </p:cNvPr>
          <p:cNvSpPr txBox="1"/>
          <p:nvPr/>
        </p:nvSpPr>
        <p:spPr>
          <a:xfrm>
            <a:off x="3821374" y="316984"/>
            <a:ext cx="5686813"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 predicts linear T vs p for transition</a:t>
            </a:r>
          </a:p>
        </p:txBody>
      </p:sp>
      <p:sp>
        <p:nvSpPr>
          <p:cNvPr id="4" name="Rectangle 3">
            <a:extLst>
              <a:ext uri="{FF2B5EF4-FFF2-40B4-BE49-F238E27FC236}">
                <a16:creationId xmlns:a16="http://schemas.microsoft.com/office/drawing/2014/main" id="{5B17E6A7-1635-DE4A-A23D-2548E42A1FF1}"/>
              </a:ext>
            </a:extLst>
          </p:cNvPr>
          <p:cNvSpPr/>
          <p:nvPr/>
        </p:nvSpPr>
        <p:spPr>
          <a:xfrm>
            <a:off x="571643" y="2312442"/>
            <a:ext cx="2019014" cy="646331"/>
          </a:xfrm>
          <a:prstGeom prst="rect">
            <a:avLst/>
          </a:prstGeom>
        </p:spPr>
        <p:txBody>
          <a:bodyPr wrap="none">
            <a:spAutoFit/>
          </a:bodyPr>
          <a:lstStyle/>
          <a:p>
            <a:r>
              <a:rPr lang="en-US" b="1" dirty="0" err="1"/>
              <a:t>dp</a:t>
            </a:r>
            <a:r>
              <a:rPr lang="en-US" b="1" dirty="0"/>
              <a:t>/dT = </a:t>
            </a:r>
            <a:r>
              <a:rPr lang="en-US" b="1" dirty="0">
                <a:latin typeface="Symbol" pitchFamily="2" charset="2"/>
              </a:rPr>
              <a:t>D</a:t>
            </a:r>
            <a:r>
              <a:rPr lang="en-US" b="1" dirty="0"/>
              <a:t>H/(T</a:t>
            </a:r>
            <a:r>
              <a:rPr lang="en-US" b="1" dirty="0">
                <a:latin typeface="Symbol" pitchFamily="2" charset="2"/>
              </a:rPr>
              <a:t>D</a:t>
            </a:r>
            <a:r>
              <a:rPr lang="en-US" b="1" dirty="0"/>
              <a:t>V)  </a:t>
            </a:r>
          </a:p>
          <a:p>
            <a:r>
              <a:rPr lang="en-US" dirty="0" err="1">
                <a:latin typeface="Times New Roman" panose="02020603050405020304" pitchFamily="18" charset="0"/>
                <a:cs typeface="Times New Roman" panose="02020603050405020304" pitchFamily="18" charset="0"/>
              </a:rPr>
              <a:t>Clapeyron</a:t>
            </a:r>
            <a:r>
              <a:rPr lang="en-US" dirty="0">
                <a:latin typeface="Times New Roman" panose="02020603050405020304" pitchFamily="18" charset="0"/>
                <a:cs typeface="Times New Roman" panose="02020603050405020304" pitchFamily="18" charset="0"/>
              </a:rPr>
              <a:t> Equation</a:t>
            </a:r>
          </a:p>
        </p:txBody>
      </p:sp>
    </p:spTree>
    <p:extLst>
      <p:ext uri="{BB962C8B-B14F-4D97-AF65-F5344CB8AC3E}">
        <p14:creationId xmlns:p14="http://schemas.microsoft.com/office/powerpoint/2010/main" val="129934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0083EE2-21E6-8541-A23B-AC4EF503827A}"/>
              </a:ext>
            </a:extLst>
          </p:cNvPr>
          <p:cNvSpPr>
            <a:spLocks noGrp="1"/>
          </p:cNvSpPr>
          <p:nvPr>
            <p:ph type="sldNum" sz="quarter" idx="12"/>
          </p:nvPr>
        </p:nvSpPr>
        <p:spPr/>
        <p:txBody>
          <a:bodyPr/>
          <a:lstStyle/>
          <a:p>
            <a:fld id="{1DE4C417-D63F-5947-9F49-F0288A7D2840}" type="slidenum">
              <a:rPr lang="en-US" smtClean="0"/>
              <a:t>9</a:t>
            </a:fld>
            <a:endParaRPr lang="en-US"/>
          </a:p>
        </p:txBody>
      </p:sp>
      <p:pic>
        <p:nvPicPr>
          <p:cNvPr id="2" name="Picture 1">
            <a:extLst>
              <a:ext uri="{FF2B5EF4-FFF2-40B4-BE49-F238E27FC236}">
                <a16:creationId xmlns:a16="http://schemas.microsoft.com/office/drawing/2014/main" id="{8783D0A2-9F52-E347-9808-AFB97D9F19B2}"/>
              </a:ext>
            </a:extLst>
          </p:cNvPr>
          <p:cNvPicPr>
            <a:picLocks noChangeAspect="1"/>
          </p:cNvPicPr>
          <p:nvPr/>
        </p:nvPicPr>
        <p:blipFill>
          <a:blip r:embed="rId2"/>
          <a:stretch>
            <a:fillRect/>
          </a:stretch>
        </p:blipFill>
        <p:spPr>
          <a:xfrm>
            <a:off x="1555750" y="1104900"/>
            <a:ext cx="9080500" cy="4648200"/>
          </a:xfrm>
          <a:prstGeom prst="rect">
            <a:avLst/>
          </a:prstGeom>
        </p:spPr>
      </p:pic>
      <p:pic>
        <p:nvPicPr>
          <p:cNvPr id="3" name="Picture 2">
            <a:extLst>
              <a:ext uri="{FF2B5EF4-FFF2-40B4-BE49-F238E27FC236}">
                <a16:creationId xmlns:a16="http://schemas.microsoft.com/office/drawing/2014/main" id="{C7B98DF4-BAE1-B049-A988-C3F427BE02CC}"/>
              </a:ext>
            </a:extLst>
          </p:cNvPr>
          <p:cNvPicPr>
            <a:picLocks noChangeAspect="1"/>
          </p:cNvPicPr>
          <p:nvPr/>
        </p:nvPicPr>
        <p:blipFill>
          <a:blip r:embed="rId3"/>
          <a:stretch>
            <a:fillRect/>
          </a:stretch>
        </p:blipFill>
        <p:spPr>
          <a:xfrm>
            <a:off x="5796033" y="2463800"/>
            <a:ext cx="2019300" cy="965200"/>
          </a:xfrm>
          <a:prstGeom prst="rect">
            <a:avLst/>
          </a:prstGeom>
        </p:spPr>
      </p:pic>
      <p:sp>
        <p:nvSpPr>
          <p:cNvPr id="4" name="TextBox 3">
            <a:extLst>
              <a:ext uri="{FF2B5EF4-FFF2-40B4-BE49-F238E27FC236}">
                <a16:creationId xmlns:a16="http://schemas.microsoft.com/office/drawing/2014/main" id="{1CD5727D-5446-A14F-90EA-9D6BBBF12514}"/>
              </a:ext>
            </a:extLst>
          </p:cNvPr>
          <p:cNvSpPr txBox="1"/>
          <p:nvPr/>
        </p:nvSpPr>
        <p:spPr>
          <a:xfrm>
            <a:off x="4646340" y="316984"/>
            <a:ext cx="311078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Clausius-</a:t>
            </a:r>
            <a:r>
              <a:rPr lang="en-US" b="1" dirty="0" err="1">
                <a:latin typeface="Times New Roman" panose="02020603050405020304" pitchFamily="18" charset="0"/>
                <a:cs typeface="Times New Roman" panose="02020603050405020304" pitchFamily="18" charset="0"/>
              </a:rPr>
              <a:t>Clapeyron</a:t>
            </a:r>
            <a:r>
              <a:rPr lang="en-US" b="1" dirty="0">
                <a:latin typeface="Times New Roman" panose="02020603050405020304" pitchFamily="18" charset="0"/>
                <a:cs typeface="Times New Roman" panose="02020603050405020304" pitchFamily="18" charset="0"/>
              </a:rPr>
              <a:t> Equation</a:t>
            </a:r>
          </a:p>
        </p:txBody>
      </p:sp>
    </p:spTree>
    <p:extLst>
      <p:ext uri="{BB962C8B-B14F-4D97-AF65-F5344CB8AC3E}">
        <p14:creationId xmlns:p14="http://schemas.microsoft.com/office/powerpoint/2010/main" val="272980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85840</TotalTime>
  <Words>3490</Words>
  <Application>Microsoft Macintosh PowerPoint</Application>
  <PresentationFormat>Widescreen</PresentationFormat>
  <Paragraphs>391</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Symbol</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beaucage</dc:creator>
  <cp:lastModifiedBy>Beaucage, Gregory (beaucag)</cp:lastModifiedBy>
  <cp:revision>220</cp:revision>
  <cp:lastPrinted>2023-08-31T15:17:28Z</cp:lastPrinted>
  <dcterms:created xsi:type="dcterms:W3CDTF">2020-08-20T20:41:58Z</dcterms:created>
  <dcterms:modified xsi:type="dcterms:W3CDTF">2023-09-05T15:00:29Z</dcterms:modified>
</cp:coreProperties>
</file>